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8"/>
  </p:notesMasterIdLst>
  <p:sldIdLst>
    <p:sldId id="279" r:id="rId3"/>
    <p:sldId id="270" r:id="rId4"/>
    <p:sldId id="294" r:id="rId5"/>
    <p:sldId id="296" r:id="rId6"/>
    <p:sldId id="297"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to Jun" initials="SJ" lastIdx="1" clrIdx="0">
    <p:extLst>
      <p:ext uri="{19B8F6BF-5375-455C-9EA6-DF929625EA0E}">
        <p15:presenceInfo xmlns:p15="http://schemas.microsoft.com/office/powerpoint/2012/main" userId="47466eb5046dd0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8" autoAdjust="0"/>
  </p:normalViewPr>
  <p:slideViewPr>
    <p:cSldViewPr snapToGrid="0" showGuides="1">
      <p:cViewPr varScale="1">
        <p:scale>
          <a:sx n="113" d="100"/>
          <a:sy n="113" d="100"/>
        </p:scale>
        <p:origin x="25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6" d="100"/>
          <a:sy n="96" d="100"/>
        </p:scale>
        <p:origin x="25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685800" y="0"/>
            <a:ext cx="5486400" cy="4114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 y="4114800"/>
            <a:ext cx="6675120" cy="5029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6"/>
          <p:cNvSpPr>
            <a:spLocks noGrp="1"/>
          </p:cNvSpPr>
          <p:nvPr>
            <p:ph type="sldNum" sz="quarter" idx="5"/>
          </p:nvPr>
        </p:nvSpPr>
        <p:spPr>
          <a:xfrm>
            <a:off x="4823459" y="9006840"/>
            <a:ext cx="2135823" cy="274320"/>
          </a:xfrm>
          <a:prstGeom prst="rect">
            <a:avLst/>
          </a:prstGeom>
        </p:spPr>
        <p:txBody>
          <a:bodyPr vert="horz" lIns="91440" tIns="45720" rIns="91440" bIns="45720" rtlCol="0" anchor="b"/>
          <a:lstStyle>
            <a:lvl1pPr algn="r">
              <a:defRPr sz="2400"/>
            </a:lvl1pPr>
          </a:lstStyle>
          <a:p>
            <a:fld id="{9BEE1C3F-5E6C-480D-8B06-86FCE43D0A9B}" type="slidenum">
              <a:rPr lang="ja-JP" altLang="en-US" smtClean="0"/>
              <a:pPr/>
              <a:t>‹#›</a:t>
            </a:fld>
            <a:endParaRPr lang="ja-JP" altLang="en-US" dirty="0"/>
          </a:p>
        </p:txBody>
      </p:sp>
    </p:spTree>
    <p:extLst>
      <p:ext uri="{BB962C8B-B14F-4D97-AF65-F5344CB8AC3E}">
        <p14:creationId xmlns:p14="http://schemas.microsoft.com/office/powerpoint/2010/main" val="31331111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1440" y="4114800"/>
            <a:ext cx="6686550" cy="5029200"/>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1</a:t>
            </a:fld>
            <a:endParaRPr lang="ja-JP" altLang="en-US" dirty="0"/>
          </a:p>
        </p:txBody>
      </p:sp>
    </p:spTree>
    <p:extLst>
      <p:ext uri="{BB962C8B-B14F-4D97-AF65-F5344CB8AC3E}">
        <p14:creationId xmlns:p14="http://schemas.microsoft.com/office/powerpoint/2010/main" val="104617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2</a:t>
            </a:fld>
            <a:endParaRPr lang="ja-JP" altLang="en-US" dirty="0"/>
          </a:p>
        </p:txBody>
      </p:sp>
    </p:spTree>
    <p:extLst>
      <p:ext uri="{BB962C8B-B14F-4D97-AF65-F5344CB8AC3E}">
        <p14:creationId xmlns:p14="http://schemas.microsoft.com/office/powerpoint/2010/main" val="113244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3</a:t>
            </a:fld>
            <a:endParaRPr lang="ja-JP" altLang="en-US" dirty="0"/>
          </a:p>
        </p:txBody>
      </p:sp>
    </p:spTree>
    <p:extLst>
      <p:ext uri="{BB962C8B-B14F-4D97-AF65-F5344CB8AC3E}">
        <p14:creationId xmlns:p14="http://schemas.microsoft.com/office/powerpoint/2010/main" val="3341717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4</a:t>
            </a:fld>
            <a:endParaRPr lang="ja-JP" altLang="en-US" dirty="0"/>
          </a:p>
        </p:txBody>
      </p:sp>
    </p:spTree>
    <p:extLst>
      <p:ext uri="{BB962C8B-B14F-4D97-AF65-F5344CB8AC3E}">
        <p14:creationId xmlns:p14="http://schemas.microsoft.com/office/powerpoint/2010/main" val="57954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59110B-759A-4890-A46F-5CA70E4582F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161346-B687-451B-80CB-E5F6D466276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6C90AE-7054-40E3-8022-019A3448D7C8}"/>
              </a:ext>
            </a:extLst>
          </p:cNvPr>
          <p:cNvSpPr>
            <a:spLocks noGrp="1"/>
          </p:cNvSpPr>
          <p:nvPr>
            <p:ph type="dt" sz="half" idx="10"/>
          </p:nvPr>
        </p:nvSpPr>
        <p:spPr/>
        <p:txBody>
          <a:bodyPr/>
          <a:lstStyle/>
          <a:p>
            <a:fld id="{337D9C2A-4022-4125-B96F-E56EDD53207C}" type="datetime1">
              <a:rPr kumimoji="1" lang="ja-JP" altLang="en-US" smtClean="0"/>
              <a:t>2020/9/17</a:t>
            </a:fld>
            <a:endParaRPr kumimoji="1" lang="ja-JP" altLang="en-US"/>
          </a:p>
        </p:txBody>
      </p:sp>
      <p:sp>
        <p:nvSpPr>
          <p:cNvPr id="5" name="フッター プレースホルダー 4">
            <a:extLst>
              <a:ext uri="{FF2B5EF4-FFF2-40B4-BE49-F238E27FC236}">
                <a16:creationId xmlns:a16="http://schemas.microsoft.com/office/drawing/2014/main" id="{7A65266E-9D5B-4D25-B169-286B5BE091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253D50-11FC-47AE-A02E-92A328373242}"/>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263444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42177-FD63-48E2-AB6B-169094766A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EB1E6E-2113-4272-BCD0-9E24935DD6C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4E409D-7EA2-4AA0-8300-9D1F6AE421B7}"/>
              </a:ext>
            </a:extLst>
          </p:cNvPr>
          <p:cNvSpPr>
            <a:spLocks noGrp="1"/>
          </p:cNvSpPr>
          <p:nvPr>
            <p:ph type="dt" sz="half" idx="10"/>
          </p:nvPr>
        </p:nvSpPr>
        <p:spPr/>
        <p:txBody>
          <a:bodyPr/>
          <a:lstStyle/>
          <a:p>
            <a:fld id="{28E975CA-F0F5-42B1-AE85-2B77A90249B7}" type="datetime1">
              <a:rPr kumimoji="1" lang="ja-JP" altLang="en-US" smtClean="0"/>
              <a:t>2020/9/17</a:t>
            </a:fld>
            <a:endParaRPr kumimoji="1" lang="ja-JP" altLang="en-US"/>
          </a:p>
        </p:txBody>
      </p:sp>
      <p:sp>
        <p:nvSpPr>
          <p:cNvPr id="5" name="フッター プレースホルダー 4">
            <a:extLst>
              <a:ext uri="{FF2B5EF4-FFF2-40B4-BE49-F238E27FC236}">
                <a16:creationId xmlns:a16="http://schemas.microsoft.com/office/drawing/2014/main" id="{39815FF1-E7AF-44DF-A3CB-38FA38B83D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CADAF2-D29D-4FC6-B867-DC6265DC251B}"/>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49057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A6E5334-1970-4A2B-9A77-1859E7D4CF70}"/>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F177BEB-E7EA-47CE-B844-849EAC3FD732}"/>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2914C1-FF3C-4FBF-B503-DBB0F74EEC98}"/>
              </a:ext>
            </a:extLst>
          </p:cNvPr>
          <p:cNvSpPr>
            <a:spLocks noGrp="1"/>
          </p:cNvSpPr>
          <p:nvPr>
            <p:ph type="dt" sz="half" idx="10"/>
          </p:nvPr>
        </p:nvSpPr>
        <p:spPr/>
        <p:txBody>
          <a:bodyPr/>
          <a:lstStyle/>
          <a:p>
            <a:fld id="{AAE86C04-E665-47BB-9992-192A0C9288CB}" type="datetime1">
              <a:rPr kumimoji="1" lang="ja-JP" altLang="en-US" smtClean="0"/>
              <a:t>2020/9/17</a:t>
            </a:fld>
            <a:endParaRPr kumimoji="1" lang="ja-JP" altLang="en-US"/>
          </a:p>
        </p:txBody>
      </p:sp>
      <p:sp>
        <p:nvSpPr>
          <p:cNvPr id="5" name="フッター プレースホルダー 4">
            <a:extLst>
              <a:ext uri="{FF2B5EF4-FFF2-40B4-BE49-F238E27FC236}">
                <a16:creationId xmlns:a16="http://schemas.microsoft.com/office/drawing/2014/main" id="{E57F2DDF-2761-4CB7-A16D-E4E1928F11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7278A9-5F5F-4FA9-BAA1-F71A37E3B6A9}"/>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029759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62E595-8CAD-4A99-8E6B-94AC881FE2EE}" type="datetime1">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01355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BA9536-5D37-4D88-9390-71B76DE47CAD}" type="datetime1">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562830"/>
            <a:ext cx="2057400" cy="365125"/>
          </a:xfrm>
        </p:spPr>
        <p:txBody>
          <a:bodyPr/>
          <a:lstStyle>
            <a:lvl1pPr>
              <a:defRPr sz="2000"/>
            </a:lvl1pPr>
          </a:lstStyle>
          <a:p>
            <a:fld id="{0964516F-A834-419C-8A77-8FB5B980A6CF}" type="slidenum">
              <a:rPr lang="ja-JP" altLang="en-US" smtClean="0"/>
              <a:pPr/>
              <a:t>‹#›</a:t>
            </a:fld>
            <a:endParaRPr lang="ja-JP" altLang="en-US" dirty="0"/>
          </a:p>
        </p:txBody>
      </p:sp>
    </p:spTree>
    <p:extLst>
      <p:ext uri="{BB962C8B-B14F-4D97-AF65-F5344CB8AC3E}">
        <p14:creationId xmlns:p14="http://schemas.microsoft.com/office/powerpoint/2010/main" val="861793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36A3A8-F516-4A1E-82C2-23D076635F68}" type="datetime1">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209162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04D9283-7BF5-48BA-B672-52714274581C}" type="datetime1">
              <a:rPr kumimoji="1" lang="ja-JP" altLang="en-US" smtClean="0"/>
              <a:t>2020/9/17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76720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CCA60DC-C129-46D0-903E-A58CF57A8191}" type="datetime1">
              <a:rPr kumimoji="1" lang="ja-JP" altLang="en-US" smtClean="0"/>
              <a:t>2020/9/17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086600" y="6545739"/>
            <a:ext cx="2057400" cy="365125"/>
          </a:xfrm>
        </p:spPr>
        <p:txBody>
          <a:bodyPr/>
          <a:lstStyle>
            <a:lvl1pPr>
              <a:defRPr sz="2000"/>
            </a:lvl1pPr>
          </a:lstStyle>
          <a:p>
            <a:fld id="{0964516F-A834-419C-8A77-8FB5B980A6CF}" type="slidenum">
              <a:rPr lang="ja-JP" altLang="en-US" smtClean="0"/>
              <a:pPr/>
              <a:t>‹#›</a:t>
            </a:fld>
            <a:endParaRPr lang="ja-JP" altLang="en-US" dirty="0"/>
          </a:p>
        </p:txBody>
      </p:sp>
    </p:spTree>
    <p:extLst>
      <p:ext uri="{BB962C8B-B14F-4D97-AF65-F5344CB8AC3E}">
        <p14:creationId xmlns:p14="http://schemas.microsoft.com/office/powerpoint/2010/main" val="838551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EFD9A3-123C-4302-AA1D-2291C6839AE8}" type="datetime1">
              <a:rPr kumimoji="1" lang="ja-JP" altLang="en-US" smtClean="0"/>
              <a:t>2020/9/17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2405915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1C7FC-B375-4F56-83EE-A0F5A35264F7}" type="datetime1">
              <a:rPr kumimoji="1" lang="ja-JP" altLang="en-US" smtClean="0"/>
              <a:t>2020/9/17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044599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51E108-28D6-4815-8ED4-8FB2A58DB69A}" type="datetime1">
              <a:rPr kumimoji="1" lang="ja-JP" altLang="en-US" smtClean="0"/>
              <a:t>2020/9/17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58415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456E3F-1C8E-4B51-93CD-AC6A742D80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630AA6C-D315-4A2D-AE19-8FDBDB16E14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2CB138-C20F-465D-BCB3-9308BA79130D}"/>
              </a:ext>
            </a:extLst>
          </p:cNvPr>
          <p:cNvSpPr>
            <a:spLocks noGrp="1"/>
          </p:cNvSpPr>
          <p:nvPr>
            <p:ph type="dt" sz="half" idx="10"/>
          </p:nvPr>
        </p:nvSpPr>
        <p:spPr/>
        <p:txBody>
          <a:bodyPr/>
          <a:lstStyle/>
          <a:p>
            <a:fld id="{7280E51C-E961-4AFE-A30C-6D6C932EE24D}" type="datetime1">
              <a:rPr kumimoji="1" lang="ja-JP" altLang="en-US" smtClean="0"/>
              <a:t>2020/9/17</a:t>
            </a:fld>
            <a:endParaRPr kumimoji="1" lang="ja-JP" altLang="en-US"/>
          </a:p>
        </p:txBody>
      </p:sp>
      <p:sp>
        <p:nvSpPr>
          <p:cNvPr id="5" name="フッター プレースホルダー 4">
            <a:extLst>
              <a:ext uri="{FF2B5EF4-FFF2-40B4-BE49-F238E27FC236}">
                <a16:creationId xmlns:a16="http://schemas.microsoft.com/office/drawing/2014/main" id="{EDC63811-AF80-454C-B311-094B93322D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C03A1D-4688-4FB3-A284-9B6A86CB51F5}"/>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418803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FC4F3C-EB01-41E1-8115-F0784C41FB32}" type="datetime1">
              <a:rPr kumimoji="1" lang="ja-JP" altLang="en-US" smtClean="0"/>
              <a:t>2020/9/17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25252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348A00-8CC1-4D27-BCBC-9C5C737E5E18}" type="datetime1">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7070623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882A58-5C71-4AC1-8DAA-65FDB3B881F5}" type="datetime1">
              <a:rPr kumimoji="1" lang="ja-JP" altLang="en-US" smtClean="0"/>
              <a:t>2020/9/17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07611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1ABE6C-DD4A-4EC1-8406-3A445574327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477E63-2D80-4BCB-91CC-326BC1EC0DD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498EB52-6282-4581-94FF-52D944631105}"/>
              </a:ext>
            </a:extLst>
          </p:cNvPr>
          <p:cNvSpPr>
            <a:spLocks noGrp="1"/>
          </p:cNvSpPr>
          <p:nvPr>
            <p:ph type="dt" sz="half" idx="10"/>
          </p:nvPr>
        </p:nvSpPr>
        <p:spPr/>
        <p:txBody>
          <a:bodyPr/>
          <a:lstStyle/>
          <a:p>
            <a:fld id="{DAD3033C-D370-400F-9DB8-D19303D2E3F0}" type="datetime1">
              <a:rPr kumimoji="1" lang="ja-JP" altLang="en-US" smtClean="0"/>
              <a:t>2020/9/17</a:t>
            </a:fld>
            <a:endParaRPr kumimoji="1" lang="ja-JP" altLang="en-US"/>
          </a:p>
        </p:txBody>
      </p:sp>
      <p:sp>
        <p:nvSpPr>
          <p:cNvPr id="5" name="フッター プレースホルダー 4">
            <a:extLst>
              <a:ext uri="{FF2B5EF4-FFF2-40B4-BE49-F238E27FC236}">
                <a16:creationId xmlns:a16="http://schemas.microsoft.com/office/drawing/2014/main" id="{5166CB3B-F415-4381-8DCC-3F11BFA378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2294BC-F89B-4F5A-9C16-AD14F3C848CF}"/>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44386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63059C-A7C4-40D2-A21A-75806941A3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D34D59-2BE7-4136-97B1-F9F96D7AB36B}"/>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5A85CB-8CF3-41AD-829C-80262849CEAE}"/>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450DE42-8C6F-494F-8589-71D21A9A3467}"/>
              </a:ext>
            </a:extLst>
          </p:cNvPr>
          <p:cNvSpPr>
            <a:spLocks noGrp="1"/>
          </p:cNvSpPr>
          <p:nvPr>
            <p:ph type="dt" sz="half" idx="10"/>
          </p:nvPr>
        </p:nvSpPr>
        <p:spPr/>
        <p:txBody>
          <a:bodyPr/>
          <a:lstStyle/>
          <a:p>
            <a:fld id="{991ACE0A-BE62-467C-848F-64C6D0CD08A1}" type="datetime1">
              <a:rPr kumimoji="1" lang="ja-JP" altLang="en-US" smtClean="0"/>
              <a:t>2020/9/17</a:t>
            </a:fld>
            <a:endParaRPr kumimoji="1" lang="ja-JP" altLang="en-US"/>
          </a:p>
        </p:txBody>
      </p:sp>
      <p:sp>
        <p:nvSpPr>
          <p:cNvPr id="6" name="フッター プレースホルダー 5">
            <a:extLst>
              <a:ext uri="{FF2B5EF4-FFF2-40B4-BE49-F238E27FC236}">
                <a16:creationId xmlns:a16="http://schemas.microsoft.com/office/drawing/2014/main" id="{8A2CF1A1-3C2B-48FA-9EB5-1BCAD6DB88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716E73E-08D8-4709-BA26-7FBBDCEC7C39}"/>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6654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4E577D-5488-43C2-9517-34315428FEAB}"/>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85DB07-7162-48C9-922B-B57FC6F6736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F61F6CB-2078-4407-AE17-EAC0D8D6D832}"/>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7261BC-D459-4098-9590-44E6FECB4E3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FBF49F4-8990-4221-A220-7240992776F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15168EC-0F7B-41A7-9297-58AB9FB1076F}"/>
              </a:ext>
            </a:extLst>
          </p:cNvPr>
          <p:cNvSpPr>
            <a:spLocks noGrp="1"/>
          </p:cNvSpPr>
          <p:nvPr>
            <p:ph type="dt" sz="half" idx="10"/>
          </p:nvPr>
        </p:nvSpPr>
        <p:spPr/>
        <p:txBody>
          <a:bodyPr/>
          <a:lstStyle/>
          <a:p>
            <a:fld id="{904CF5FB-5F42-4625-BC16-EB1D6DC957CD}" type="datetime1">
              <a:rPr kumimoji="1" lang="ja-JP" altLang="en-US" smtClean="0"/>
              <a:t>2020/9/17</a:t>
            </a:fld>
            <a:endParaRPr kumimoji="1" lang="ja-JP" altLang="en-US"/>
          </a:p>
        </p:txBody>
      </p:sp>
      <p:sp>
        <p:nvSpPr>
          <p:cNvPr id="8" name="フッター プレースホルダー 7">
            <a:extLst>
              <a:ext uri="{FF2B5EF4-FFF2-40B4-BE49-F238E27FC236}">
                <a16:creationId xmlns:a16="http://schemas.microsoft.com/office/drawing/2014/main" id="{21FEB7DA-A628-4057-833F-60A625E9F7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965194C-33BE-47D5-8A24-9A9936BE7234}"/>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2952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B452E1-2D3C-4391-82E3-C4AE64CDC8B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2CA52A-1730-497B-9AF3-1A4CD9D052B0}"/>
              </a:ext>
            </a:extLst>
          </p:cNvPr>
          <p:cNvSpPr>
            <a:spLocks noGrp="1"/>
          </p:cNvSpPr>
          <p:nvPr>
            <p:ph type="dt" sz="half" idx="10"/>
          </p:nvPr>
        </p:nvSpPr>
        <p:spPr/>
        <p:txBody>
          <a:bodyPr/>
          <a:lstStyle/>
          <a:p>
            <a:fld id="{BFA0AC8B-45F6-4150-91C5-C7E53385CFFA}" type="datetime1">
              <a:rPr kumimoji="1" lang="ja-JP" altLang="en-US" smtClean="0"/>
              <a:t>2020/9/17</a:t>
            </a:fld>
            <a:endParaRPr kumimoji="1" lang="ja-JP" altLang="en-US"/>
          </a:p>
        </p:txBody>
      </p:sp>
      <p:sp>
        <p:nvSpPr>
          <p:cNvPr id="4" name="フッター プレースホルダー 3">
            <a:extLst>
              <a:ext uri="{FF2B5EF4-FFF2-40B4-BE49-F238E27FC236}">
                <a16:creationId xmlns:a16="http://schemas.microsoft.com/office/drawing/2014/main" id="{A2E5DEA3-157D-451D-8978-2060913849D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25D0393-2435-416B-A7EA-0BD7726B7739}"/>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57726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4150C8-3F53-4DDB-A195-307A8D1FF8E2}"/>
              </a:ext>
            </a:extLst>
          </p:cNvPr>
          <p:cNvSpPr>
            <a:spLocks noGrp="1"/>
          </p:cNvSpPr>
          <p:nvPr>
            <p:ph type="dt" sz="half" idx="10"/>
          </p:nvPr>
        </p:nvSpPr>
        <p:spPr/>
        <p:txBody>
          <a:bodyPr/>
          <a:lstStyle/>
          <a:p>
            <a:fld id="{420DE11B-948E-489B-8922-05B598E85EE0}" type="datetime1">
              <a:rPr kumimoji="1" lang="ja-JP" altLang="en-US" smtClean="0"/>
              <a:t>2020/9/17</a:t>
            </a:fld>
            <a:endParaRPr kumimoji="1" lang="ja-JP" altLang="en-US"/>
          </a:p>
        </p:txBody>
      </p:sp>
      <p:sp>
        <p:nvSpPr>
          <p:cNvPr id="3" name="フッター プレースホルダー 2">
            <a:extLst>
              <a:ext uri="{FF2B5EF4-FFF2-40B4-BE49-F238E27FC236}">
                <a16:creationId xmlns:a16="http://schemas.microsoft.com/office/drawing/2014/main" id="{B36F2B60-0411-4F64-9F1B-A467821CBC5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679C5D5-9A20-4BE1-998E-1BBDFC46E85D}"/>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66224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176648-F32A-4491-B5C9-16FCA81568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5798A0-410D-4CCE-A53A-590F5FC4563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A72D6E2-9321-4A4A-9354-44E60B0DFE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3207118-7EE8-44A9-97CE-463EB14DD6A0}"/>
              </a:ext>
            </a:extLst>
          </p:cNvPr>
          <p:cNvSpPr>
            <a:spLocks noGrp="1"/>
          </p:cNvSpPr>
          <p:nvPr>
            <p:ph type="dt" sz="half" idx="10"/>
          </p:nvPr>
        </p:nvSpPr>
        <p:spPr/>
        <p:txBody>
          <a:bodyPr/>
          <a:lstStyle/>
          <a:p>
            <a:fld id="{C4F12BBB-8CDC-49CB-A4AA-1601EC218B83}" type="datetime1">
              <a:rPr kumimoji="1" lang="ja-JP" altLang="en-US" smtClean="0"/>
              <a:t>2020/9/17</a:t>
            </a:fld>
            <a:endParaRPr kumimoji="1" lang="ja-JP" altLang="en-US"/>
          </a:p>
        </p:txBody>
      </p:sp>
      <p:sp>
        <p:nvSpPr>
          <p:cNvPr id="6" name="フッター プレースホルダー 5">
            <a:extLst>
              <a:ext uri="{FF2B5EF4-FFF2-40B4-BE49-F238E27FC236}">
                <a16:creationId xmlns:a16="http://schemas.microsoft.com/office/drawing/2014/main" id="{A11FA5C1-DFDB-474A-BE54-03CC152031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F7E05F3-4BF4-4326-98F3-CF717656DBD3}"/>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85466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D4F15E-120C-43FE-BDEC-9628C1C45917}"/>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86D8A19-0C16-408A-BFC8-1726E94950D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2F52CDA7-9569-44A2-8327-B93076BEBF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221CEA-066D-4358-B64A-8E4EC2CB0E9D}"/>
              </a:ext>
            </a:extLst>
          </p:cNvPr>
          <p:cNvSpPr>
            <a:spLocks noGrp="1"/>
          </p:cNvSpPr>
          <p:nvPr>
            <p:ph type="dt" sz="half" idx="10"/>
          </p:nvPr>
        </p:nvSpPr>
        <p:spPr/>
        <p:txBody>
          <a:bodyPr/>
          <a:lstStyle/>
          <a:p>
            <a:fld id="{7180C651-AEA5-4C02-8597-9CE351BA1D2A}" type="datetime1">
              <a:rPr kumimoji="1" lang="ja-JP" altLang="en-US" smtClean="0"/>
              <a:t>2020/9/17</a:t>
            </a:fld>
            <a:endParaRPr kumimoji="1" lang="ja-JP" altLang="en-US"/>
          </a:p>
        </p:txBody>
      </p:sp>
      <p:sp>
        <p:nvSpPr>
          <p:cNvPr id="6" name="フッター プレースホルダー 5">
            <a:extLst>
              <a:ext uri="{FF2B5EF4-FFF2-40B4-BE49-F238E27FC236}">
                <a16:creationId xmlns:a16="http://schemas.microsoft.com/office/drawing/2014/main" id="{83131AA3-8EF7-4E73-9024-ACA199C53A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86C098-51D7-4557-A0C4-12DA7E43ABDA}"/>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278488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AE1D88E-1958-43BE-8116-FB4D13F6C4E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B338104-B965-4950-BB0C-1B654A05CC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48DEB6-B332-4FD6-82FD-AF3C8041CD4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31E430-96D6-457B-98F0-19B5AA62D302}" type="datetime1">
              <a:rPr kumimoji="1" lang="ja-JP" altLang="en-US" smtClean="0"/>
              <a:t>2020/9/17</a:t>
            </a:fld>
            <a:endParaRPr kumimoji="1" lang="ja-JP" altLang="en-US"/>
          </a:p>
        </p:txBody>
      </p:sp>
      <p:sp>
        <p:nvSpPr>
          <p:cNvPr id="5" name="フッター プレースホルダー 4">
            <a:extLst>
              <a:ext uri="{FF2B5EF4-FFF2-40B4-BE49-F238E27FC236}">
                <a16:creationId xmlns:a16="http://schemas.microsoft.com/office/drawing/2014/main" id="{4310A2B0-3A43-44EB-8F7B-36AFB3DD94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7804703-17A7-48BC-AD05-B8F51BCE5757}"/>
              </a:ext>
            </a:extLst>
          </p:cNvPr>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5BC1AA0F-DC6F-42CA-96D5-CD5B3CD1E82B}" type="slidenum">
              <a:rPr lang="ja-JP" altLang="en-US" smtClean="0"/>
              <a:pPr/>
              <a:t>‹#›</a:t>
            </a:fld>
            <a:endParaRPr lang="ja-JP" altLang="en-US" dirty="0"/>
          </a:p>
        </p:txBody>
      </p:sp>
    </p:spTree>
    <p:extLst>
      <p:ext uri="{BB962C8B-B14F-4D97-AF65-F5344CB8AC3E}">
        <p14:creationId xmlns:p14="http://schemas.microsoft.com/office/powerpoint/2010/main" val="28934081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EA7F8-B2A5-42E0-880F-3701B7371196}" type="datetime1">
              <a:rPr kumimoji="1" lang="ja-JP" altLang="en-US" smtClean="0"/>
              <a:t>2020/9/17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1947749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vatican.va/content/francesco/en/encyclicals/documents/papa-francesco_20150524_enciclica-laudato-si.html"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www.vatican.va/content/francesco/en/encyclicals/documents/papa-francesco_20150524_enciclica-laudato-si.html"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hyperlink" Target="http://www.vatican.va/content/francesco/en/encyclicals/documents/papa-francesco_20150524_enciclica-laudato-si.html"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hyperlink" Target="http://llc-research.jp/blog/benkyokai/20190518-structural-si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6EA76-CA19-4F17-92CA-DDB1D2A2D607}"/>
              </a:ext>
            </a:extLst>
          </p:cNvPr>
          <p:cNvSpPr>
            <a:spLocks noGrp="1"/>
          </p:cNvSpPr>
          <p:nvPr>
            <p:ph type="ctrTitle"/>
          </p:nvPr>
        </p:nvSpPr>
        <p:spPr>
          <a:xfrm>
            <a:off x="1045030" y="228108"/>
            <a:ext cx="7053940" cy="1771687"/>
          </a:xfrm>
        </p:spPr>
        <p:txBody>
          <a:bodyPr anchor="b">
            <a:normAutofit fontScale="90000"/>
          </a:bodyPr>
          <a:lstStyle/>
          <a:p>
            <a:r>
              <a:rPr lang="ja-JP" altLang="en-US" sz="1400" dirty="0"/>
              <a:t>真生会館 学び合いの会 分科会</a:t>
            </a:r>
            <a:br>
              <a:rPr lang="en-US" altLang="ja-JP" sz="1400" dirty="0"/>
            </a:br>
            <a:r>
              <a:rPr lang="ja-JP" altLang="en-US" sz="1100" dirty="0"/>
              <a:t>教皇フランシスコの思想</a:t>
            </a:r>
            <a:br>
              <a:rPr lang="en-US" altLang="ja-JP" sz="2100" dirty="0"/>
            </a:br>
            <a:r>
              <a:rPr lang="ja-JP" altLang="en-US" sz="2100" dirty="0"/>
              <a:t>　</a:t>
            </a:r>
            <a:br>
              <a:rPr lang="en-US" altLang="ja-JP" sz="2100" dirty="0"/>
            </a:br>
            <a:r>
              <a:rPr lang="en-US" altLang="ja-JP" sz="1600" dirty="0"/>
              <a:t>Laudato Si’</a:t>
            </a:r>
            <a:r>
              <a:rPr lang="ja-JP" altLang="en-US" sz="1600" dirty="0"/>
              <a:t> 第五章の</a:t>
            </a:r>
            <a:r>
              <a:rPr lang="en-US" altLang="ja-JP" sz="1600" dirty="0"/>
              <a:t>V</a:t>
            </a:r>
            <a:r>
              <a:rPr lang="ja-JP" altLang="en-US" sz="1600" dirty="0"/>
              <a:t>節タイトル：</a:t>
            </a:r>
            <a:br>
              <a:rPr lang="en-US" altLang="ja-JP" sz="2100" dirty="0"/>
            </a:br>
            <a:r>
              <a:rPr lang="en-US" altLang="ja-JP" sz="3200" dirty="0"/>
              <a:t>religions in dialogue with science</a:t>
            </a:r>
            <a:br>
              <a:rPr lang="en-US" altLang="ja-JP" sz="3200" dirty="0"/>
            </a:br>
            <a:br>
              <a:rPr lang="en-US" altLang="ja-JP" sz="2100" dirty="0"/>
            </a:br>
            <a:endParaRPr kumimoji="1" lang="ja-JP" altLang="en-US" sz="1200" dirty="0"/>
          </a:p>
        </p:txBody>
      </p:sp>
      <p:sp>
        <p:nvSpPr>
          <p:cNvPr id="3" name="字幕 2">
            <a:extLst>
              <a:ext uri="{FF2B5EF4-FFF2-40B4-BE49-F238E27FC236}">
                <a16:creationId xmlns:a16="http://schemas.microsoft.com/office/drawing/2014/main" id="{B6869723-AE5D-409D-B386-048448A32648}"/>
              </a:ext>
            </a:extLst>
          </p:cNvPr>
          <p:cNvSpPr>
            <a:spLocks noGrp="1"/>
          </p:cNvSpPr>
          <p:nvPr>
            <p:ph type="subTitle" idx="1"/>
          </p:nvPr>
        </p:nvSpPr>
        <p:spPr>
          <a:xfrm>
            <a:off x="3465585" y="5774193"/>
            <a:ext cx="2212829" cy="549276"/>
          </a:xfrm>
        </p:spPr>
        <p:txBody>
          <a:bodyPr anchor="t">
            <a:normAutofit/>
          </a:bodyPr>
          <a:lstStyle/>
          <a:p>
            <a:r>
              <a:rPr kumimoji="1" lang="en-US" altLang="ja-JP" sz="1050" dirty="0"/>
              <a:t>2020.09.19</a:t>
            </a:r>
            <a:endParaRPr lang="en-US" altLang="ja-JP" sz="1050" dirty="0"/>
          </a:p>
          <a:p>
            <a:r>
              <a:rPr kumimoji="1" lang="ja-JP" altLang="en-US" sz="1050" dirty="0"/>
              <a:t>齋藤旬</a:t>
            </a:r>
          </a:p>
        </p:txBody>
      </p:sp>
      <p:sp>
        <p:nvSpPr>
          <p:cNvPr id="5" name="スライド番号プレースホルダー 4">
            <a:extLst>
              <a:ext uri="{FF2B5EF4-FFF2-40B4-BE49-F238E27FC236}">
                <a16:creationId xmlns:a16="http://schemas.microsoft.com/office/drawing/2014/main" id="{86F0DA64-3146-4CAB-8A50-AE64905DD2DD}"/>
              </a:ext>
            </a:extLst>
          </p:cNvPr>
          <p:cNvSpPr>
            <a:spLocks noGrp="1"/>
          </p:cNvSpPr>
          <p:nvPr>
            <p:ph type="sldNum" sz="quarter" idx="12"/>
          </p:nvPr>
        </p:nvSpPr>
        <p:spPr/>
        <p:txBody>
          <a:bodyPr/>
          <a:lstStyle/>
          <a:p>
            <a:fld id="{5BC1AA0F-DC6F-42CA-96D5-CD5B3CD1E82B}" type="slidenum">
              <a:rPr kumimoji="1" lang="ja-JP" altLang="en-US" smtClean="0"/>
              <a:t>1</a:t>
            </a:fld>
            <a:endParaRPr kumimoji="1" lang="ja-JP" altLang="en-US" dirty="0"/>
          </a:p>
        </p:txBody>
      </p:sp>
      <p:sp>
        <p:nvSpPr>
          <p:cNvPr id="9" name="テキスト ボックス 8">
            <a:extLst>
              <a:ext uri="{FF2B5EF4-FFF2-40B4-BE49-F238E27FC236}">
                <a16:creationId xmlns:a16="http://schemas.microsoft.com/office/drawing/2014/main" id="{26E9FA02-1406-4E9F-BD6E-299C3E8F5C11}"/>
              </a:ext>
            </a:extLst>
          </p:cNvPr>
          <p:cNvSpPr txBox="1"/>
          <p:nvPr/>
        </p:nvSpPr>
        <p:spPr>
          <a:xfrm>
            <a:off x="4092540" y="6323469"/>
            <a:ext cx="958917" cy="215444"/>
          </a:xfrm>
          <a:prstGeom prst="rect">
            <a:avLst/>
          </a:prstGeom>
          <a:noFill/>
        </p:spPr>
        <p:txBody>
          <a:bodyPr wrap="none" rtlCol="0">
            <a:spAutoFit/>
          </a:bodyPr>
          <a:lstStyle/>
          <a:p>
            <a:r>
              <a:rPr kumimoji="1" lang="en-US" altLang="ja-JP" sz="800" dirty="0"/>
              <a:t>2020.09,12 rev.5</a:t>
            </a:r>
            <a:endParaRPr kumimoji="1" lang="ja-JP" altLang="en-US" sz="800" dirty="0"/>
          </a:p>
        </p:txBody>
      </p:sp>
      <p:sp>
        <p:nvSpPr>
          <p:cNvPr id="12" name="テキスト ボックス 11">
            <a:extLst>
              <a:ext uri="{FF2B5EF4-FFF2-40B4-BE49-F238E27FC236}">
                <a16:creationId xmlns:a16="http://schemas.microsoft.com/office/drawing/2014/main" id="{39D3E6ED-9A1C-489D-9A9C-182DAF02DC7C}"/>
              </a:ext>
            </a:extLst>
          </p:cNvPr>
          <p:cNvSpPr txBox="1"/>
          <p:nvPr/>
        </p:nvSpPr>
        <p:spPr>
          <a:xfrm>
            <a:off x="1607087" y="1839220"/>
            <a:ext cx="5929828" cy="1061829"/>
          </a:xfrm>
          <a:prstGeom prst="rect">
            <a:avLst/>
          </a:prstGeom>
          <a:noFill/>
        </p:spPr>
        <p:txBody>
          <a:bodyPr wrap="none" rtlCol="0">
            <a:spAutoFit/>
          </a:bodyPr>
          <a:lstStyle/>
          <a:p>
            <a:pPr algn="ctr"/>
            <a:r>
              <a:rPr kumimoji="1" lang="ja-JP" altLang="en-US" sz="1000" dirty="0"/>
              <a:t>「科学と対話する諸宗教」と和訳できるが、</a:t>
            </a:r>
            <a:endParaRPr kumimoji="1" lang="en-US" altLang="ja-JP" sz="1000" dirty="0"/>
          </a:p>
          <a:p>
            <a:pPr algn="ctr"/>
            <a:r>
              <a:rPr kumimoji="1" lang="ja-JP" altLang="en-US" sz="1000" dirty="0"/>
              <a:t>この内容は本文</a:t>
            </a:r>
            <a:r>
              <a:rPr kumimoji="1" lang="en-US" altLang="ja-JP" sz="1000" dirty="0"/>
              <a:t>(199,200,201)</a:t>
            </a:r>
            <a:r>
              <a:rPr kumimoji="1" lang="ja-JP" altLang="en-US" sz="1000" dirty="0"/>
              <a:t>には書かれていない。</a:t>
            </a:r>
            <a:endParaRPr kumimoji="1" lang="en-US" altLang="ja-JP" sz="1000" dirty="0"/>
          </a:p>
          <a:p>
            <a:pPr algn="ctr"/>
            <a:r>
              <a:rPr kumimoji="1" lang="en-US" altLang="ja-JP" sz="1000" dirty="0"/>
              <a:t>religions</a:t>
            </a:r>
            <a:r>
              <a:rPr kumimoji="1" lang="ja-JP" altLang="en-US" sz="1000" dirty="0"/>
              <a:t>間の対話、</a:t>
            </a:r>
            <a:r>
              <a:rPr kumimoji="1" lang="en-US" altLang="ja-JP" sz="1000" dirty="0"/>
              <a:t>sciences</a:t>
            </a:r>
            <a:r>
              <a:rPr kumimoji="1" lang="ja-JP" altLang="en-US" sz="1000" dirty="0"/>
              <a:t>間の対話などには言及しているが、</a:t>
            </a:r>
            <a:endParaRPr kumimoji="1" lang="en-US" altLang="ja-JP" sz="1000" dirty="0"/>
          </a:p>
          <a:p>
            <a:pPr algn="ctr"/>
            <a:r>
              <a:rPr kumimoji="1" lang="ja-JP" altLang="en-US" sz="1000" dirty="0"/>
              <a:t>「科学と諸宗教の対話」については言及がない。</a:t>
            </a:r>
            <a:endParaRPr kumimoji="1" lang="en-US" altLang="ja-JP" sz="1000" dirty="0"/>
          </a:p>
          <a:p>
            <a:pPr algn="ctr"/>
            <a:r>
              <a:rPr kumimoji="1" lang="ja-JP" altLang="en-US" sz="1400" dirty="0">
                <a:solidFill>
                  <a:srgbClr val="FF0000"/>
                </a:solidFill>
              </a:rPr>
              <a:t>何を意図して、フランシスコ教皇はこのタイトルをつけたのだろうか？</a:t>
            </a:r>
            <a:endParaRPr kumimoji="1" lang="en-US" altLang="ja-JP" sz="1400" dirty="0">
              <a:solidFill>
                <a:srgbClr val="FF0000"/>
              </a:solidFill>
            </a:endParaRPr>
          </a:p>
          <a:p>
            <a:pPr algn="ctr"/>
            <a:endParaRPr kumimoji="1" lang="en-US" altLang="ja-JP" sz="900" dirty="0">
              <a:solidFill>
                <a:srgbClr val="FF0000"/>
              </a:solidFill>
            </a:endParaRPr>
          </a:p>
        </p:txBody>
      </p:sp>
      <p:pic>
        <p:nvPicPr>
          <p:cNvPr id="1026" name="Picture 2">
            <a:extLst>
              <a:ext uri="{FF2B5EF4-FFF2-40B4-BE49-F238E27FC236}">
                <a16:creationId xmlns:a16="http://schemas.microsoft.com/office/drawing/2014/main" id="{EC97D179-45A7-44B2-AA1D-C75725FD04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8412" y="3057250"/>
            <a:ext cx="3847175" cy="256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35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DAEB8-43FE-4E22-9398-58B586F1279A}"/>
              </a:ext>
            </a:extLst>
          </p:cNvPr>
          <p:cNvSpPr>
            <a:spLocks noGrp="1"/>
          </p:cNvSpPr>
          <p:nvPr>
            <p:ph type="title"/>
          </p:nvPr>
        </p:nvSpPr>
        <p:spPr>
          <a:xfrm>
            <a:off x="58723" y="-61217"/>
            <a:ext cx="8974441" cy="615399"/>
          </a:xfrm>
        </p:spPr>
        <p:txBody>
          <a:bodyPr>
            <a:normAutofit fontScale="90000"/>
          </a:bodyPr>
          <a:lstStyle/>
          <a:p>
            <a:pPr algn="ctr"/>
            <a:r>
              <a:rPr lang="en-US" altLang="ja-JP" sz="3600" dirty="0"/>
              <a:t>God-given talents</a:t>
            </a:r>
            <a:r>
              <a:rPr lang="ja-JP" altLang="en-US" sz="2200" dirty="0"/>
              <a:t>を発揮するのをとめてはならない。しかし</a:t>
            </a:r>
            <a:r>
              <a:rPr lang="en-US" altLang="ja-JP" sz="2200" dirty="0"/>
              <a:t>…</a:t>
            </a:r>
            <a:br>
              <a:rPr kumimoji="1" lang="en-US" altLang="ja-JP" dirty="0"/>
            </a:br>
            <a:r>
              <a:rPr lang="en-US" altLang="ja-JP" sz="1600" dirty="0">
                <a:hlinkClick r:id="rId3"/>
              </a:rPr>
              <a:t>Laudato Si’ </a:t>
            </a:r>
            <a:r>
              <a:rPr lang="en-US" altLang="ja-JP" sz="1600" dirty="0"/>
              <a:t>131, 132</a:t>
            </a:r>
            <a:r>
              <a:rPr lang="ja-JP" altLang="en-US" sz="1600" dirty="0"/>
              <a:t> </a:t>
            </a:r>
            <a:endParaRPr kumimoji="1" lang="ja-JP" altLang="en-US" sz="1600" dirty="0"/>
          </a:p>
        </p:txBody>
      </p:sp>
      <p:sp>
        <p:nvSpPr>
          <p:cNvPr id="3" name="コンテンツ プレースホルダー 2">
            <a:extLst>
              <a:ext uri="{FF2B5EF4-FFF2-40B4-BE49-F238E27FC236}">
                <a16:creationId xmlns:a16="http://schemas.microsoft.com/office/drawing/2014/main" id="{E90999AD-0BA7-4C8D-8DEE-AB88E8E1D0AC}"/>
              </a:ext>
            </a:extLst>
          </p:cNvPr>
          <p:cNvSpPr>
            <a:spLocks noGrp="1"/>
          </p:cNvSpPr>
          <p:nvPr>
            <p:ph sz="half" idx="1"/>
          </p:nvPr>
        </p:nvSpPr>
        <p:spPr>
          <a:xfrm>
            <a:off x="0" y="554182"/>
            <a:ext cx="4267200" cy="5150059"/>
          </a:xfrm>
        </p:spPr>
        <p:txBody>
          <a:bodyPr>
            <a:noAutofit/>
          </a:bodyPr>
          <a:lstStyle/>
          <a:p>
            <a:pPr marL="0" indent="0" algn="just">
              <a:lnSpc>
                <a:spcPct val="100000"/>
              </a:lnSpc>
              <a:buNone/>
            </a:pPr>
            <a:r>
              <a:rPr lang="en-US" altLang="ja-JP" sz="1200" dirty="0"/>
              <a:t>131. Here I would recall the balanced position of Saint John Paul II, who stressed the benefits of scientific and technological progress as evidence of “the nobility of the human vocation to participate responsibly in God’s creative action”, while also noting that “we cannot interfere in one area of the ecosystem without paying due attention to the consequences of such interference in other areas”.</a:t>
            </a:r>
            <a:r>
              <a:rPr lang="en-US" altLang="ja-JP" sz="1200" baseline="30000" dirty="0"/>
              <a:t>109</a:t>
            </a:r>
            <a:r>
              <a:rPr lang="en-US" altLang="ja-JP" sz="1200" dirty="0"/>
              <a:t>  He made it clear that the Church values the benefits which result “from the study and applications of molecular biology, supplemented by other disciplines such as genetics, and its technological application in agriculture and industry”.</a:t>
            </a:r>
            <a:r>
              <a:rPr lang="en-US" altLang="ja-JP" sz="1200" baseline="30000" dirty="0"/>
              <a:t>110</a:t>
            </a:r>
            <a:r>
              <a:rPr lang="en-US" altLang="ja-JP" sz="1200" dirty="0"/>
              <a:t>    But he also pointed out that this should not lead to “indiscriminate genetic manipulation”</a:t>
            </a:r>
            <a:r>
              <a:rPr lang="en-US" altLang="ja-JP" sz="1200" baseline="30000" dirty="0"/>
              <a:t>111</a:t>
            </a:r>
            <a:r>
              <a:rPr lang="en-US" altLang="ja-JP" sz="1200" dirty="0"/>
              <a:t> which ignores the negative effects of such interventions. Human creativity cannot be suppressed. If an artist cannot be stopped from using his or her creativity, neither should those who possess particular gifts for the advancement of science and technology be </a:t>
            </a:r>
            <a:r>
              <a:rPr lang="en-US" altLang="ja-JP" sz="1200" dirty="0">
                <a:solidFill>
                  <a:srgbClr val="FF0000"/>
                </a:solidFill>
              </a:rPr>
              <a:t>prevented from using their God-given talents</a:t>
            </a:r>
            <a:r>
              <a:rPr lang="en-US" altLang="ja-JP" sz="1200" dirty="0"/>
              <a:t> for the service of others. We need constantly to rethink the goals, effects, overall context and ethical limits of this human activity, which is a form of power involving considerable risks.</a:t>
            </a:r>
          </a:p>
          <a:p>
            <a:pPr marL="0" indent="0" algn="just">
              <a:lnSpc>
                <a:spcPct val="100000"/>
              </a:lnSpc>
              <a:buNone/>
            </a:pPr>
            <a:r>
              <a:rPr lang="en-US" altLang="ja-JP" sz="1200" dirty="0"/>
              <a:t>132. This, then, is the correct framework for any reflection concerning human intervention on plants and animals, which at present includes genetic manipulation by biotechnology for the sake of exploiting the potential present in material </a:t>
            </a:r>
            <a:r>
              <a:rPr lang="en-US" altLang="ja-JP" sz="1200" dirty="0">
                <a:solidFill>
                  <a:srgbClr val="FF0000"/>
                </a:solidFill>
              </a:rPr>
              <a:t>reality</a:t>
            </a:r>
            <a:r>
              <a:rPr lang="en-US" altLang="ja-JP" sz="1200" dirty="0"/>
              <a:t>. The respect owed by faith to reason calls for close attention to what the biological sciences, through research uninfluenced by economic interests, can teach us about biological structures, their possibilities and their mutations.   </a:t>
            </a:r>
            <a:r>
              <a:rPr lang="en-US" altLang="ja-JP" sz="1200" dirty="0">
                <a:solidFill>
                  <a:srgbClr val="FF0000"/>
                </a:solidFill>
              </a:rPr>
              <a:t>Any legitimate intervention will act on nature only in order “to </a:t>
            </a:r>
            <a:r>
              <a:rPr lang="en-US" altLang="ja-JP" sz="1200" dirty="0" err="1">
                <a:solidFill>
                  <a:srgbClr val="FF0000"/>
                </a:solidFill>
              </a:rPr>
              <a:t>favour</a:t>
            </a:r>
            <a:r>
              <a:rPr lang="en-US" altLang="ja-JP" sz="1200" dirty="0">
                <a:solidFill>
                  <a:srgbClr val="FF0000"/>
                </a:solidFill>
              </a:rPr>
              <a:t> its development in its own line, that of creation, as intended by God”.</a:t>
            </a:r>
            <a:r>
              <a:rPr lang="en-US" altLang="ja-JP" sz="1200" baseline="30000" dirty="0"/>
              <a:t>112</a:t>
            </a:r>
          </a:p>
        </p:txBody>
      </p:sp>
      <p:sp>
        <p:nvSpPr>
          <p:cNvPr id="4" name="コンテンツ プレースホルダー 3">
            <a:extLst>
              <a:ext uri="{FF2B5EF4-FFF2-40B4-BE49-F238E27FC236}">
                <a16:creationId xmlns:a16="http://schemas.microsoft.com/office/drawing/2014/main" id="{3A77E1B6-7D50-4C85-AB2B-A594355563EC}"/>
              </a:ext>
            </a:extLst>
          </p:cNvPr>
          <p:cNvSpPr>
            <a:spLocks noGrp="1"/>
          </p:cNvSpPr>
          <p:nvPr>
            <p:ph sz="half" idx="2"/>
          </p:nvPr>
        </p:nvSpPr>
        <p:spPr>
          <a:xfrm>
            <a:off x="4267200" y="554182"/>
            <a:ext cx="4876800" cy="4988889"/>
          </a:xfrm>
        </p:spPr>
        <p:txBody>
          <a:bodyPr>
            <a:noAutofit/>
          </a:bodyPr>
          <a:lstStyle/>
          <a:p>
            <a:pPr marL="0" indent="0" algn="just">
              <a:lnSpc>
                <a:spcPct val="110000"/>
              </a:lnSpc>
              <a:spcBef>
                <a:spcPts val="0"/>
              </a:spcBef>
              <a:buNone/>
            </a:pPr>
            <a:r>
              <a:rPr lang="en-US" altLang="ja-JP" sz="1140" dirty="0"/>
              <a:t>131.</a:t>
            </a:r>
            <a:r>
              <a:rPr lang="ja-JP" altLang="en-US" sz="1140" dirty="0"/>
              <a:t>　ここで私は、列聖されたヨハネ・パウロ二世の均衡のとれた</a:t>
            </a:r>
            <a:r>
              <a:rPr lang="en-US" altLang="ja-JP" sz="1140" dirty="0"/>
              <a:t>position</a:t>
            </a:r>
            <a:r>
              <a:rPr lang="ja-JP" altLang="en-US" sz="1140" dirty="0"/>
              <a:t>を紹介したいと思います。彼は、</a:t>
            </a:r>
            <a:r>
              <a:rPr lang="en-US" altLang="ja-JP" sz="1140" dirty="0"/>
              <a:t>scientific and technological progress</a:t>
            </a:r>
            <a:r>
              <a:rPr lang="ja-JP" altLang="en-US" sz="1140" dirty="0"/>
              <a:t>を「</a:t>
            </a:r>
            <a:r>
              <a:rPr lang="en-US" altLang="ja-JP" sz="1140" dirty="0"/>
              <a:t>God</a:t>
            </a:r>
            <a:r>
              <a:rPr lang="ja-JP" altLang="en-US" sz="1140" dirty="0"/>
              <a:t>が行う創造活動に参加せよという召命に応じた人間の高貴」の証とし、その</a:t>
            </a:r>
            <a:r>
              <a:rPr lang="en-US" altLang="ja-JP" sz="1140" dirty="0"/>
              <a:t>benefits</a:t>
            </a:r>
            <a:r>
              <a:rPr lang="ja-JP" altLang="en-US" sz="1140" dirty="0"/>
              <a:t>を強調する一方で、「その様な干渉を加えることで他にどの様な悪影響を及ぼすのか、十分な注意を払うことなしに、</a:t>
            </a:r>
            <a:r>
              <a:rPr lang="en-US" altLang="ja-JP" sz="1140" dirty="0"/>
              <a:t>ecosystem</a:t>
            </a:r>
            <a:r>
              <a:rPr lang="ja-JP" altLang="en-US" sz="1140" dirty="0"/>
              <a:t>にどの様な干渉もしてはならない」</a:t>
            </a:r>
            <a:r>
              <a:rPr lang="en-US" altLang="ja-JP" sz="1100" baseline="30000" dirty="0"/>
              <a:t>109</a:t>
            </a:r>
            <a:r>
              <a:rPr lang="ja-JP" altLang="en-US" sz="1140" dirty="0"/>
              <a:t> と指摘しています。また彼は、「遺伝子工学等によって補強された分子生物学の応用研究と、農業や産業へのその技術的応用が生み出す」</a:t>
            </a:r>
            <a:r>
              <a:rPr lang="en-US" altLang="ja-JP" sz="1100" baseline="30000" dirty="0"/>
              <a:t>110</a:t>
            </a:r>
            <a:r>
              <a:rPr lang="ja-JP" altLang="en-US" sz="1140" dirty="0"/>
              <a:t> </a:t>
            </a:r>
            <a:r>
              <a:rPr lang="en-US" altLang="ja-JP" sz="1140" dirty="0"/>
              <a:t>benefits</a:t>
            </a:r>
            <a:r>
              <a:rPr lang="ja-JP" altLang="en-US" sz="1140" dirty="0"/>
              <a:t>を、</a:t>
            </a:r>
            <a:r>
              <a:rPr lang="en-US" altLang="ja-JP" sz="1140" dirty="0"/>
              <a:t>the Church</a:t>
            </a:r>
            <a:r>
              <a:rPr lang="ja-JP" altLang="en-US" sz="1140" dirty="0"/>
              <a:t>は高く評価すると明確に述べました。しかしながら、この様なことが、当該介入行為の負の効果を無視した「無差別な遺伝子操作」</a:t>
            </a:r>
            <a:r>
              <a:rPr lang="en-US" altLang="ja-JP" sz="1100" baseline="30000" dirty="0"/>
              <a:t>111</a:t>
            </a:r>
            <a:r>
              <a:rPr lang="ja-JP" altLang="en-US" sz="1140" dirty="0"/>
              <a:t>に繋がってはいけないとも指摘しています。確かに、人間の創造力に枷（かせ）をはめてはいけません。芸術家がその創造性を遺憾なく発揮するのをとめてはいけないのと同様に、</a:t>
            </a:r>
            <a:r>
              <a:rPr lang="en-US" altLang="ja-JP" sz="1140" dirty="0"/>
              <a:t>science and technology</a:t>
            </a:r>
            <a:r>
              <a:rPr lang="ja-JP" altLang="en-US" sz="1140" dirty="0"/>
              <a:t>の進歩に特別の才能を有する者が、他者への奉仕のためにその</a:t>
            </a:r>
            <a:r>
              <a:rPr lang="en-US" altLang="ja-JP" sz="1140" dirty="0">
                <a:solidFill>
                  <a:srgbClr val="FF0000"/>
                </a:solidFill>
              </a:rPr>
              <a:t>God-given talents</a:t>
            </a:r>
            <a:r>
              <a:rPr lang="ja-JP" altLang="en-US" sz="1140" dirty="0">
                <a:solidFill>
                  <a:srgbClr val="FF0000"/>
                </a:solidFill>
              </a:rPr>
              <a:t>を発揮するのをとめてはいけません。しかしながら</a:t>
            </a:r>
            <a:r>
              <a:rPr lang="ja-JP" altLang="en-US" sz="1140" dirty="0"/>
              <a:t>、私達は常に、その</a:t>
            </a:r>
            <a:r>
              <a:rPr lang="en-US" altLang="ja-JP" sz="1140" dirty="0"/>
              <a:t>goal</a:t>
            </a:r>
            <a:r>
              <a:rPr lang="ja-JP" altLang="en-US" sz="1140" dirty="0"/>
              <a:t>、効果、背景全般に思いを立ち返らせなければなりません。そして特に、無視できない</a:t>
            </a:r>
            <a:r>
              <a:rPr lang="en-US" altLang="ja-JP" sz="1140" dirty="0"/>
              <a:t>risks</a:t>
            </a:r>
            <a:r>
              <a:rPr lang="ja-JP" altLang="en-US" sz="1140" dirty="0"/>
              <a:t>を含む</a:t>
            </a:r>
            <a:r>
              <a:rPr lang="en-US" altLang="ja-JP" sz="1140" dirty="0"/>
              <a:t>power</a:t>
            </a:r>
            <a:r>
              <a:rPr lang="ja-JP" altLang="en-US" sz="1140" dirty="0"/>
              <a:t>の一形態であるこれらの人間活動に課せられた倫理的制限に、常に思いを立ち返らせなければなりません。</a:t>
            </a:r>
            <a:endParaRPr lang="en-US" altLang="ja-JP" sz="1140" dirty="0"/>
          </a:p>
          <a:p>
            <a:pPr marL="0" indent="0" algn="just">
              <a:lnSpc>
                <a:spcPct val="110000"/>
              </a:lnSpc>
              <a:spcBef>
                <a:spcPts val="0"/>
              </a:spcBef>
              <a:buNone/>
            </a:pPr>
            <a:endParaRPr lang="en-US" altLang="ja-JP" sz="400" dirty="0"/>
          </a:p>
          <a:p>
            <a:pPr marL="0" indent="0" algn="just">
              <a:lnSpc>
                <a:spcPct val="110000"/>
              </a:lnSpc>
              <a:spcBef>
                <a:spcPts val="0"/>
              </a:spcBef>
              <a:buNone/>
            </a:pPr>
            <a:r>
              <a:rPr lang="en-US" altLang="ja-JP" sz="1140" dirty="0"/>
              <a:t>132</a:t>
            </a:r>
            <a:r>
              <a:rPr lang="ja-JP" altLang="en-US" sz="1140" dirty="0"/>
              <a:t>．　これが</a:t>
            </a:r>
            <a:r>
              <a:rPr lang="en-US" altLang="ja-JP" sz="1140" dirty="0"/>
              <a:t>the correct framework</a:t>
            </a:r>
            <a:r>
              <a:rPr lang="ja-JP" altLang="en-US" sz="1140" dirty="0"/>
              <a:t>です。現在、</a:t>
            </a:r>
            <a:r>
              <a:rPr lang="en-US" altLang="ja-JP" sz="1140" dirty="0"/>
              <a:t>biotechnology</a:t>
            </a:r>
            <a:r>
              <a:rPr lang="ja-JP" altLang="en-US" sz="1140" dirty="0"/>
              <a:t>の遺伝子操作によって、物質的</a:t>
            </a:r>
            <a:r>
              <a:rPr lang="en-US" altLang="ja-JP" sz="1140" dirty="0">
                <a:solidFill>
                  <a:srgbClr val="FF0000"/>
                </a:solidFill>
              </a:rPr>
              <a:t>reality</a:t>
            </a:r>
            <a:r>
              <a:rPr lang="ja-JP" altLang="en-US" sz="1140" dirty="0"/>
              <a:t>に存在する様々な潜在力を探求できるようになっています。この様に人間が動植物に介入する際に、様々な角度から考察するための</a:t>
            </a:r>
            <a:r>
              <a:rPr lang="en-US" altLang="ja-JP" sz="1140" dirty="0"/>
              <a:t>framework</a:t>
            </a:r>
            <a:r>
              <a:rPr lang="ja-JP" altLang="en-US" sz="1140" dirty="0"/>
              <a:t>として</a:t>
            </a:r>
            <a:r>
              <a:rPr lang="en-US" altLang="ja-JP" sz="1140" dirty="0"/>
              <a:t>correct</a:t>
            </a:r>
            <a:r>
              <a:rPr lang="ja-JP" altLang="en-US" sz="1140" dirty="0"/>
              <a:t>なものがこれです。</a:t>
            </a:r>
            <a:r>
              <a:rPr lang="en-US" altLang="ja-JP" sz="1140" dirty="0"/>
              <a:t>faith</a:t>
            </a:r>
            <a:r>
              <a:rPr lang="ja-JP" altLang="en-US" sz="1140" dirty="0"/>
              <a:t>は</a:t>
            </a:r>
            <a:r>
              <a:rPr lang="en-US" altLang="ja-JP" sz="1140" dirty="0"/>
              <a:t>reason</a:t>
            </a:r>
            <a:r>
              <a:rPr lang="ja-JP" altLang="en-US" sz="1140" dirty="0"/>
              <a:t>から</a:t>
            </a:r>
            <a:r>
              <a:rPr lang="en-US" altLang="ja-JP" sz="1140" dirty="0"/>
              <a:t>respect</a:t>
            </a:r>
            <a:r>
              <a:rPr lang="ja-JP" altLang="en-US" sz="1140" dirty="0"/>
              <a:t>されてきたという借りがありますが、だからこそ</a:t>
            </a:r>
            <a:r>
              <a:rPr lang="en-US" altLang="ja-JP" sz="1140" dirty="0"/>
              <a:t>faith</a:t>
            </a:r>
            <a:r>
              <a:rPr lang="ja-JP" altLang="en-US" sz="1140" dirty="0"/>
              <a:t>は</a:t>
            </a:r>
            <a:r>
              <a:rPr lang="en-US" altLang="ja-JP" sz="1140" dirty="0"/>
              <a:t>reason</a:t>
            </a:r>
            <a:r>
              <a:rPr lang="ja-JP" altLang="en-US" sz="1140" dirty="0"/>
              <a:t>に対し以下の様に要求します。則ち、</a:t>
            </a:r>
            <a:r>
              <a:rPr lang="en-US" altLang="ja-JP" sz="1140" dirty="0"/>
              <a:t>biological sciences</a:t>
            </a:r>
            <a:r>
              <a:rPr lang="ja-JP" altLang="en-US" sz="1140" dirty="0"/>
              <a:t>が、経済的利害に左右されない研究を通じて私達に教える知識、例えば生物学的構造、その可能性、その突然変異などに関する知識に対し、細心の注意を払う様に要求します。</a:t>
            </a:r>
            <a:r>
              <a:rPr lang="en-US" altLang="ja-JP" sz="1140" dirty="0">
                <a:solidFill>
                  <a:srgbClr val="FF0000"/>
                </a:solidFill>
              </a:rPr>
              <a:t>nature</a:t>
            </a:r>
            <a:r>
              <a:rPr lang="ja-JP" altLang="en-US" sz="1140" dirty="0">
                <a:solidFill>
                  <a:srgbClr val="FF0000"/>
                </a:solidFill>
              </a:rPr>
              <a:t>への如何なる介入も、「</a:t>
            </a:r>
            <a:r>
              <a:rPr lang="en-US" altLang="ja-JP" sz="1140" dirty="0">
                <a:solidFill>
                  <a:srgbClr val="FF0000"/>
                </a:solidFill>
              </a:rPr>
              <a:t>God</a:t>
            </a:r>
            <a:r>
              <a:rPr lang="ja-JP" altLang="en-US" sz="1140" dirty="0">
                <a:solidFill>
                  <a:srgbClr val="FF0000"/>
                </a:solidFill>
              </a:rPr>
              <a:t>が意図した所の</a:t>
            </a:r>
            <a:r>
              <a:rPr lang="en-US" altLang="ja-JP" sz="1140" dirty="0">
                <a:solidFill>
                  <a:srgbClr val="FF0000"/>
                </a:solidFill>
              </a:rPr>
              <a:t>creation</a:t>
            </a:r>
            <a:r>
              <a:rPr lang="ja-JP" altLang="en-US" sz="1140" dirty="0">
                <a:solidFill>
                  <a:srgbClr val="FF0000"/>
                </a:solidFill>
              </a:rPr>
              <a:t>（生物）本来の</a:t>
            </a:r>
            <a:r>
              <a:rPr lang="en-US" altLang="ja-JP" sz="1140" dirty="0">
                <a:solidFill>
                  <a:srgbClr val="FF0000"/>
                </a:solidFill>
              </a:rPr>
              <a:t>development</a:t>
            </a:r>
            <a:r>
              <a:rPr lang="ja-JP" altLang="en-US" sz="1140" dirty="0">
                <a:solidFill>
                  <a:srgbClr val="FF0000"/>
                </a:solidFill>
              </a:rPr>
              <a:t>（発展、展開）に沿う」</a:t>
            </a:r>
            <a:r>
              <a:rPr lang="en-US" altLang="ja-JP" sz="1140" baseline="30000" dirty="0"/>
              <a:t>112</a:t>
            </a:r>
            <a:r>
              <a:rPr lang="ja-JP" altLang="en-US" sz="1140" dirty="0">
                <a:solidFill>
                  <a:srgbClr val="FF0000"/>
                </a:solidFill>
              </a:rPr>
              <a:t>のでなければ、</a:t>
            </a:r>
            <a:r>
              <a:rPr lang="en-US" altLang="ja-JP" sz="1140" dirty="0">
                <a:solidFill>
                  <a:srgbClr val="FF0000"/>
                </a:solidFill>
              </a:rPr>
              <a:t>legitimate</a:t>
            </a:r>
            <a:r>
              <a:rPr lang="ja-JP" altLang="en-US" sz="1140" dirty="0">
                <a:solidFill>
                  <a:srgbClr val="FF0000"/>
                </a:solidFill>
              </a:rPr>
              <a:t>（地上世界として肯定的）となることはありません</a:t>
            </a:r>
            <a:r>
              <a:rPr lang="ja-JP" altLang="en-US" sz="1140" dirty="0"/>
              <a:t>。</a:t>
            </a:r>
            <a:endParaRPr lang="en-US" altLang="ja-JP" sz="1140" dirty="0"/>
          </a:p>
          <a:p>
            <a:pPr marL="0" indent="0" algn="just">
              <a:lnSpc>
                <a:spcPct val="110000"/>
              </a:lnSpc>
              <a:spcBef>
                <a:spcPts val="0"/>
              </a:spcBef>
              <a:buNone/>
            </a:pPr>
            <a:endParaRPr kumimoji="1" lang="en-US" altLang="ja-JP" sz="400" dirty="0"/>
          </a:p>
          <a:p>
            <a:pPr marL="0" indent="0" algn="just">
              <a:lnSpc>
                <a:spcPct val="110000"/>
              </a:lnSpc>
              <a:spcBef>
                <a:spcPts val="0"/>
              </a:spcBef>
              <a:buNone/>
            </a:pPr>
            <a:r>
              <a:rPr kumimoji="1" lang="en-US" altLang="ja-JP" sz="1140" dirty="0"/>
              <a:t>109</a:t>
            </a:r>
            <a:r>
              <a:rPr kumimoji="1" lang="ja-JP" altLang="en-US" sz="1140" dirty="0"/>
              <a:t>：教皇ヨハネ・パウロ二世「</a:t>
            </a:r>
            <a:r>
              <a:rPr kumimoji="1" lang="en-US" altLang="ja-JP" sz="1140" dirty="0"/>
              <a:t>1990</a:t>
            </a:r>
            <a:r>
              <a:rPr kumimoji="1" lang="ja-JP" altLang="en-US" sz="1140" dirty="0"/>
              <a:t>年世界平和の日メッセージ」、</a:t>
            </a:r>
            <a:r>
              <a:rPr kumimoji="1" lang="en-US" altLang="ja-JP" sz="1140" dirty="0"/>
              <a:t>6</a:t>
            </a:r>
          </a:p>
          <a:p>
            <a:pPr marL="0" indent="0" algn="just">
              <a:lnSpc>
                <a:spcPct val="110000"/>
              </a:lnSpc>
              <a:spcBef>
                <a:spcPts val="0"/>
              </a:spcBef>
              <a:buNone/>
            </a:pPr>
            <a:r>
              <a:rPr kumimoji="1" lang="en-US" altLang="ja-JP" sz="1140" dirty="0"/>
              <a:t>110</a:t>
            </a:r>
            <a:r>
              <a:rPr kumimoji="1" lang="ja-JP" altLang="en-US" sz="1140" dirty="0"/>
              <a:t>：同教皇「教皇庁科学アカデミーでの挨拶（</a:t>
            </a:r>
            <a:r>
              <a:rPr kumimoji="1" lang="en-US" altLang="ja-JP" sz="1140" dirty="0"/>
              <a:t>1981</a:t>
            </a:r>
            <a:r>
              <a:rPr kumimoji="1" lang="ja-JP" altLang="en-US" sz="1140" dirty="0"/>
              <a:t>年</a:t>
            </a:r>
            <a:r>
              <a:rPr kumimoji="1" lang="en-US" altLang="ja-JP" sz="1140" dirty="0"/>
              <a:t>10</a:t>
            </a:r>
            <a:r>
              <a:rPr kumimoji="1" lang="ja-JP" altLang="en-US" sz="1140" dirty="0"/>
              <a:t>月</a:t>
            </a:r>
            <a:r>
              <a:rPr kumimoji="1" lang="en-US" altLang="ja-JP" sz="1140" dirty="0"/>
              <a:t>3</a:t>
            </a:r>
            <a:r>
              <a:rPr kumimoji="1" lang="ja-JP" altLang="en-US" sz="1140" dirty="0"/>
              <a:t>日）」、</a:t>
            </a:r>
            <a:r>
              <a:rPr kumimoji="1" lang="en-US" altLang="ja-JP" sz="1140" dirty="0"/>
              <a:t>3</a:t>
            </a:r>
          </a:p>
          <a:p>
            <a:pPr marL="0" indent="0" algn="just">
              <a:lnSpc>
                <a:spcPct val="110000"/>
              </a:lnSpc>
              <a:spcBef>
                <a:spcPts val="0"/>
              </a:spcBef>
              <a:buNone/>
            </a:pPr>
            <a:r>
              <a:rPr kumimoji="1" lang="en-US" altLang="ja-JP" sz="1140" dirty="0"/>
              <a:t>111</a:t>
            </a:r>
            <a:r>
              <a:rPr kumimoji="1" lang="ja-JP" altLang="en-US" sz="1140" dirty="0"/>
              <a:t>：</a:t>
            </a:r>
            <a:r>
              <a:rPr lang="ja-JP" altLang="en-US" sz="1140" dirty="0"/>
              <a:t>同教皇「</a:t>
            </a:r>
            <a:r>
              <a:rPr lang="en-US" altLang="ja-JP" sz="1140" dirty="0"/>
              <a:t>1990</a:t>
            </a:r>
            <a:r>
              <a:rPr lang="ja-JP" altLang="en-US" sz="1140" dirty="0"/>
              <a:t>年世界平和の日メッセージ」、</a:t>
            </a:r>
            <a:r>
              <a:rPr lang="en-US" altLang="ja-JP" sz="1140" dirty="0"/>
              <a:t>7</a:t>
            </a:r>
            <a:endParaRPr kumimoji="1" lang="en-US" altLang="ja-JP" sz="1140" dirty="0"/>
          </a:p>
          <a:p>
            <a:pPr marL="0" indent="0" algn="just">
              <a:lnSpc>
                <a:spcPct val="110000"/>
              </a:lnSpc>
              <a:spcBef>
                <a:spcPts val="0"/>
              </a:spcBef>
              <a:buNone/>
            </a:pPr>
            <a:r>
              <a:rPr kumimoji="1" lang="en-US" altLang="ja-JP" sz="1140" dirty="0"/>
              <a:t>112</a:t>
            </a:r>
            <a:r>
              <a:rPr kumimoji="1" lang="ja-JP" altLang="en-US" sz="1140" dirty="0"/>
              <a:t>：同教皇「第</a:t>
            </a:r>
            <a:r>
              <a:rPr kumimoji="1" lang="en-US" altLang="ja-JP" sz="1140" dirty="0"/>
              <a:t>35</a:t>
            </a:r>
            <a:r>
              <a:rPr kumimoji="1" lang="ja-JP" altLang="en-US" sz="1140" dirty="0"/>
              <a:t>回世界医師会総会での演説（</a:t>
            </a:r>
            <a:r>
              <a:rPr kumimoji="1" lang="en-US" altLang="ja-JP" sz="1140" dirty="0"/>
              <a:t>1983</a:t>
            </a:r>
            <a:r>
              <a:rPr kumimoji="1" lang="ja-JP" altLang="en-US" sz="1140" dirty="0"/>
              <a:t>年</a:t>
            </a:r>
            <a:r>
              <a:rPr kumimoji="1" lang="en-US" altLang="ja-JP" sz="1140" dirty="0"/>
              <a:t>10</a:t>
            </a:r>
            <a:r>
              <a:rPr kumimoji="1" lang="ja-JP" altLang="en-US" sz="1140" dirty="0"/>
              <a:t>月</a:t>
            </a:r>
            <a:r>
              <a:rPr kumimoji="1" lang="en-US" altLang="ja-JP" sz="1140" dirty="0"/>
              <a:t>29</a:t>
            </a:r>
            <a:r>
              <a:rPr kumimoji="1" lang="ja-JP" altLang="en-US" sz="1140" dirty="0"/>
              <a:t>日）」、</a:t>
            </a:r>
            <a:r>
              <a:rPr kumimoji="1" lang="en-US" altLang="ja-JP" sz="1140" dirty="0"/>
              <a:t>6</a:t>
            </a:r>
            <a:endParaRPr kumimoji="1" lang="ja-JP" altLang="en-US" sz="1140" dirty="0"/>
          </a:p>
        </p:txBody>
      </p:sp>
      <p:sp>
        <p:nvSpPr>
          <p:cNvPr id="5" name="スライド番号プレースホルダー 4">
            <a:extLst>
              <a:ext uri="{FF2B5EF4-FFF2-40B4-BE49-F238E27FC236}">
                <a16:creationId xmlns:a16="http://schemas.microsoft.com/office/drawing/2014/main" id="{BECF099A-3AB4-453A-9E0D-9377F65C3E55}"/>
              </a:ext>
            </a:extLst>
          </p:cNvPr>
          <p:cNvSpPr>
            <a:spLocks noGrp="1"/>
          </p:cNvSpPr>
          <p:nvPr>
            <p:ph type="sldNum" sz="quarter" idx="12"/>
          </p:nvPr>
        </p:nvSpPr>
        <p:spPr>
          <a:xfrm>
            <a:off x="7086600" y="6553260"/>
            <a:ext cx="2057400" cy="365125"/>
          </a:xfrm>
        </p:spPr>
        <p:txBody>
          <a:bodyPr/>
          <a:lstStyle/>
          <a:p>
            <a:fld id="{0964516F-A834-419C-8A77-8FB5B980A6CF}" type="slidenum">
              <a:rPr kumimoji="1" lang="ja-JP" altLang="en-US" sz="2000" smtClean="0"/>
              <a:t>2</a:t>
            </a:fld>
            <a:endParaRPr kumimoji="1" lang="ja-JP" altLang="en-US" sz="2000" dirty="0"/>
          </a:p>
        </p:txBody>
      </p:sp>
    </p:spTree>
    <p:extLst>
      <p:ext uri="{BB962C8B-B14F-4D97-AF65-F5344CB8AC3E}">
        <p14:creationId xmlns:p14="http://schemas.microsoft.com/office/powerpoint/2010/main" val="18230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DAEB8-43FE-4E22-9398-58B586F1279A}"/>
              </a:ext>
            </a:extLst>
          </p:cNvPr>
          <p:cNvSpPr>
            <a:spLocks noGrp="1"/>
          </p:cNvSpPr>
          <p:nvPr>
            <p:ph type="title"/>
          </p:nvPr>
        </p:nvSpPr>
        <p:spPr>
          <a:xfrm>
            <a:off x="58723" y="216662"/>
            <a:ext cx="9026553" cy="956719"/>
          </a:xfrm>
        </p:spPr>
        <p:txBody>
          <a:bodyPr>
            <a:normAutofit fontScale="90000"/>
          </a:bodyPr>
          <a:lstStyle/>
          <a:p>
            <a:pPr algn="ctr"/>
            <a:r>
              <a:rPr kumimoji="1" lang="ja-JP" altLang="en-US" sz="2700" dirty="0"/>
              <a:t>理性によってとらえることが</a:t>
            </a:r>
            <a:r>
              <a:rPr kumimoji="1" lang="en-US" altLang="ja-JP" sz="2700" dirty="0"/>
              <a:t>capable</a:t>
            </a:r>
            <a:r>
              <a:rPr kumimoji="1" lang="ja-JP" altLang="en-US" sz="2700" dirty="0"/>
              <a:t>な倫理原則は、 </a:t>
            </a:r>
            <a:br>
              <a:rPr kumimoji="1" lang="en-US" altLang="ja-JP" sz="2700" dirty="0"/>
            </a:br>
            <a:r>
              <a:rPr lang="en-US" altLang="ja-JP" sz="2800" dirty="0"/>
              <a:t>religious</a:t>
            </a:r>
            <a:r>
              <a:rPr lang="ja-JP" altLang="en-US" sz="2800" dirty="0"/>
              <a:t>言語でも再現することが出来る</a:t>
            </a:r>
            <a:r>
              <a:rPr kumimoji="1" lang="ja-JP" altLang="en-US" sz="2700" dirty="0"/>
              <a:t>。</a:t>
            </a:r>
            <a:br>
              <a:rPr kumimoji="1" lang="en-US" altLang="ja-JP" sz="5300" dirty="0"/>
            </a:br>
            <a:r>
              <a:rPr lang="en-US" altLang="ja-JP" sz="1600" dirty="0">
                <a:hlinkClick r:id="rId3"/>
              </a:rPr>
              <a:t>Laudato Si’ </a:t>
            </a:r>
            <a:r>
              <a:rPr lang="en-US" altLang="ja-JP" sz="1600" dirty="0"/>
              <a:t>199</a:t>
            </a:r>
            <a:r>
              <a:rPr lang="ja-JP" altLang="en-US" sz="1600" dirty="0"/>
              <a:t> </a:t>
            </a:r>
            <a:endParaRPr kumimoji="1" lang="ja-JP" altLang="en-US" sz="1600" dirty="0"/>
          </a:p>
        </p:txBody>
      </p:sp>
      <p:sp>
        <p:nvSpPr>
          <p:cNvPr id="3" name="コンテンツ プレースホルダー 2">
            <a:extLst>
              <a:ext uri="{FF2B5EF4-FFF2-40B4-BE49-F238E27FC236}">
                <a16:creationId xmlns:a16="http://schemas.microsoft.com/office/drawing/2014/main" id="{E90999AD-0BA7-4C8D-8DEE-AB88E8E1D0AC}"/>
              </a:ext>
            </a:extLst>
          </p:cNvPr>
          <p:cNvSpPr>
            <a:spLocks noGrp="1"/>
          </p:cNvSpPr>
          <p:nvPr>
            <p:ph sz="half" idx="1"/>
          </p:nvPr>
        </p:nvSpPr>
        <p:spPr>
          <a:xfrm>
            <a:off x="-1" y="1491279"/>
            <a:ext cx="4144161" cy="5150059"/>
          </a:xfrm>
        </p:spPr>
        <p:txBody>
          <a:bodyPr>
            <a:noAutofit/>
          </a:bodyPr>
          <a:lstStyle/>
          <a:p>
            <a:pPr marL="0" indent="0" algn="just">
              <a:lnSpc>
                <a:spcPct val="100000"/>
              </a:lnSpc>
              <a:buNone/>
            </a:pPr>
            <a:r>
              <a:rPr lang="en-US" altLang="ja-JP" sz="1200" dirty="0"/>
              <a:t>199. It cannot be maintained that empirical science provides a complete explanation of life, the interplay of all creatures and the whole of </a:t>
            </a:r>
            <a:r>
              <a:rPr lang="en-US" altLang="ja-JP" sz="1200" dirty="0">
                <a:solidFill>
                  <a:srgbClr val="FF0000"/>
                </a:solidFill>
              </a:rPr>
              <a:t>reality.</a:t>
            </a:r>
            <a:r>
              <a:rPr lang="en-US" altLang="ja-JP" sz="1200" dirty="0"/>
              <a:t> </a:t>
            </a:r>
            <a:r>
              <a:rPr lang="ja-JP" altLang="en-US" sz="1200" dirty="0"/>
              <a:t> </a:t>
            </a:r>
            <a:r>
              <a:rPr lang="en-US" altLang="ja-JP" sz="1200" dirty="0"/>
              <a:t>This would be to breach the limits imposed by its own methodology.   If we reason only within the confines of the latter, little room would be left for aesthetic sensibility, poetry, or even </a:t>
            </a:r>
            <a:r>
              <a:rPr lang="en-US" altLang="ja-JP" sz="1200" dirty="0">
                <a:solidFill>
                  <a:srgbClr val="FF0000"/>
                </a:solidFill>
              </a:rPr>
              <a:t>reason’s ability </a:t>
            </a:r>
            <a:r>
              <a:rPr lang="en-US" altLang="ja-JP" sz="1200" dirty="0"/>
              <a:t>to grasp the ultimate meaning and purpose of things.</a:t>
            </a:r>
            <a:r>
              <a:rPr lang="en-US" altLang="ja-JP" sz="1200" baseline="30000" dirty="0"/>
              <a:t>141</a:t>
            </a:r>
            <a:r>
              <a:rPr lang="ja-JP" altLang="en-US" sz="1200" baseline="30000" dirty="0"/>
              <a:t>    </a:t>
            </a:r>
            <a:r>
              <a:rPr lang="en-US" altLang="ja-JP" sz="1200" dirty="0"/>
              <a:t>I would add that “religious classics can prove meaningful in every age; they have an enduring power to open new horizons…   Is it reasonable and enlightened to dismiss certain writings simply because they arose in the context of religious belief?”</a:t>
            </a:r>
            <a:r>
              <a:rPr lang="en-US" altLang="ja-JP" sz="1200" baseline="30000" dirty="0"/>
              <a:t>142</a:t>
            </a:r>
            <a:r>
              <a:rPr lang="en-US" altLang="ja-JP" sz="1200" dirty="0"/>
              <a:t> </a:t>
            </a:r>
            <a:r>
              <a:rPr lang="ja-JP" altLang="en-US" sz="1200" dirty="0"/>
              <a:t>　 </a:t>
            </a:r>
            <a:r>
              <a:rPr lang="en-US" altLang="ja-JP" sz="1200" dirty="0"/>
              <a:t>It would be quite simplistic to think that ethical principles present themselves purely in the abstract, detached from any context.   Nor does the fact that they may be couched in religious language detract from their value in public debate.   </a:t>
            </a:r>
            <a:r>
              <a:rPr lang="en-US" altLang="ja-JP" sz="1200" dirty="0">
                <a:solidFill>
                  <a:srgbClr val="FF0000"/>
                </a:solidFill>
              </a:rPr>
              <a:t>The ethical principles capable of being apprehended by reason </a:t>
            </a:r>
            <a:r>
              <a:rPr lang="en-US" altLang="ja-JP" sz="1200" dirty="0"/>
              <a:t>can always reappear in different guise and find expression in a variety of languages, including religious language.</a:t>
            </a:r>
          </a:p>
          <a:p>
            <a:pPr marL="0" indent="0" algn="just">
              <a:lnSpc>
                <a:spcPct val="100000"/>
              </a:lnSpc>
              <a:buNone/>
            </a:pPr>
            <a:endParaRPr lang="en-US" altLang="ja-JP" sz="1200" dirty="0"/>
          </a:p>
          <a:p>
            <a:pPr marL="0" indent="0" algn="just">
              <a:lnSpc>
                <a:spcPct val="100000"/>
              </a:lnSpc>
              <a:buNone/>
            </a:pPr>
            <a:r>
              <a:rPr lang="en-US" altLang="ja-JP" sz="1200" baseline="30000" dirty="0"/>
              <a:t>141</a:t>
            </a:r>
            <a:r>
              <a:rPr lang="ja-JP" altLang="en-US" sz="1200" dirty="0"/>
              <a:t>：教皇フランシスコ回勅</a:t>
            </a:r>
            <a:r>
              <a:rPr lang="en-US" altLang="ja-JP" sz="1200" dirty="0"/>
              <a:t>『</a:t>
            </a:r>
            <a:r>
              <a:rPr lang="ja-JP" altLang="en-US" sz="1200" dirty="0"/>
              <a:t>信仰の光（</a:t>
            </a:r>
            <a:r>
              <a:rPr lang="en-US" altLang="ja-JP" sz="1200" dirty="0"/>
              <a:t>20113</a:t>
            </a:r>
            <a:r>
              <a:rPr lang="ja-JP" altLang="en-US" sz="1200" dirty="0"/>
              <a:t>年</a:t>
            </a:r>
            <a:r>
              <a:rPr lang="en-US" altLang="ja-JP" sz="1200" dirty="0"/>
              <a:t>6</a:t>
            </a:r>
            <a:r>
              <a:rPr lang="ja-JP" altLang="en-US" sz="1200" dirty="0"/>
              <a:t>月</a:t>
            </a:r>
            <a:r>
              <a:rPr lang="en-US" altLang="ja-JP" sz="1200" dirty="0"/>
              <a:t>29</a:t>
            </a:r>
            <a:r>
              <a:rPr lang="ja-JP" altLang="en-US" sz="1200" dirty="0"/>
              <a:t>日）</a:t>
            </a:r>
            <a:r>
              <a:rPr lang="en-US" altLang="ja-JP" sz="1200" dirty="0"/>
              <a:t>』</a:t>
            </a:r>
            <a:r>
              <a:rPr lang="ja-JP" altLang="en-US" sz="1200" dirty="0"/>
              <a:t>、</a:t>
            </a:r>
            <a:r>
              <a:rPr lang="en-US" altLang="ja-JP" sz="1200" dirty="0"/>
              <a:t>34</a:t>
            </a:r>
          </a:p>
          <a:p>
            <a:pPr marL="0" indent="0" algn="just">
              <a:lnSpc>
                <a:spcPct val="100000"/>
              </a:lnSpc>
              <a:buNone/>
            </a:pPr>
            <a:r>
              <a:rPr lang="en-US" altLang="ja-JP" sz="1200" baseline="30000" dirty="0"/>
              <a:t>142</a:t>
            </a:r>
            <a:r>
              <a:rPr lang="ja-JP" altLang="en-US" sz="1200" dirty="0"/>
              <a:t>：教皇フランシスコ使徒的勧告</a:t>
            </a:r>
            <a:r>
              <a:rPr lang="en-US" altLang="ja-JP" sz="1200" dirty="0"/>
              <a:t>『</a:t>
            </a:r>
            <a:r>
              <a:rPr lang="ja-JP" altLang="en-US" sz="1200" dirty="0"/>
              <a:t>福音の喜び</a:t>
            </a:r>
            <a:r>
              <a:rPr lang="en-US" altLang="ja-JP" sz="1200" dirty="0"/>
              <a:t>』</a:t>
            </a:r>
            <a:r>
              <a:rPr lang="ja-JP" altLang="en-US" sz="1200" dirty="0"/>
              <a:t>、</a:t>
            </a:r>
            <a:r>
              <a:rPr lang="en-US" altLang="ja-JP" sz="1200" dirty="0"/>
              <a:t>256</a:t>
            </a:r>
          </a:p>
        </p:txBody>
      </p:sp>
      <p:sp>
        <p:nvSpPr>
          <p:cNvPr id="4" name="コンテンツ プレースホルダー 3">
            <a:extLst>
              <a:ext uri="{FF2B5EF4-FFF2-40B4-BE49-F238E27FC236}">
                <a16:creationId xmlns:a16="http://schemas.microsoft.com/office/drawing/2014/main" id="{3A77E1B6-7D50-4C85-AB2B-A594355563EC}"/>
              </a:ext>
            </a:extLst>
          </p:cNvPr>
          <p:cNvSpPr>
            <a:spLocks noGrp="1"/>
          </p:cNvSpPr>
          <p:nvPr>
            <p:ph sz="half" idx="2"/>
          </p:nvPr>
        </p:nvSpPr>
        <p:spPr>
          <a:xfrm>
            <a:off x="4144160" y="1465719"/>
            <a:ext cx="4840448" cy="4988889"/>
          </a:xfrm>
        </p:spPr>
        <p:txBody>
          <a:bodyPr>
            <a:noAutofit/>
          </a:bodyPr>
          <a:lstStyle/>
          <a:p>
            <a:pPr marL="0" indent="0" algn="just">
              <a:lnSpc>
                <a:spcPct val="110000"/>
              </a:lnSpc>
              <a:spcBef>
                <a:spcPts val="0"/>
              </a:spcBef>
              <a:buNone/>
            </a:pPr>
            <a:r>
              <a:rPr lang="en-US" altLang="ja-JP" sz="1200" dirty="0"/>
              <a:t>199.</a:t>
            </a:r>
            <a:r>
              <a:rPr lang="ja-JP" altLang="en-US" sz="1200" dirty="0"/>
              <a:t>　実証に基づく科学が、生命について、あるいは、全生物と</a:t>
            </a:r>
            <a:r>
              <a:rPr lang="en-US" altLang="ja-JP" sz="1200" dirty="0">
                <a:solidFill>
                  <a:srgbClr val="FF0000"/>
                </a:solidFill>
              </a:rPr>
              <a:t>reality</a:t>
            </a:r>
            <a:r>
              <a:rPr lang="ja-JP" altLang="en-US" sz="1200" dirty="0"/>
              <a:t>全体とが織りなす相互作用について、完全な説明を導くことが出来ると主張することは不可能です。なぜならば、この方法論自体が持つ限界を超えることになるからです。また、もし私達がこの方法論の知性領域の中だけで</a:t>
            </a:r>
            <a:r>
              <a:rPr lang="en-US" altLang="ja-JP" sz="1200" dirty="0"/>
              <a:t>reason</a:t>
            </a:r>
            <a:r>
              <a:rPr lang="ja-JP" altLang="en-US" sz="1200" dirty="0"/>
              <a:t>する（理性を働かせる）ならば、美を感じる感覚や詩作世界がとても狭いものになるだけでなく、物事の究極の意味や目的を把握する</a:t>
            </a:r>
            <a:r>
              <a:rPr lang="ja-JP" altLang="en-US" sz="1200" dirty="0">
                <a:solidFill>
                  <a:srgbClr val="FF0000"/>
                </a:solidFill>
              </a:rPr>
              <a:t>理性の</a:t>
            </a:r>
            <a:r>
              <a:rPr lang="en-US" altLang="ja-JP" sz="1200" dirty="0">
                <a:solidFill>
                  <a:srgbClr val="FF0000"/>
                </a:solidFill>
              </a:rPr>
              <a:t>ability</a:t>
            </a:r>
            <a:r>
              <a:rPr lang="ja-JP" altLang="en-US" sz="1200" dirty="0"/>
              <a:t>そのものが発展する余地が無くなってしまうでしょう</a:t>
            </a:r>
            <a:r>
              <a:rPr lang="en-US" altLang="ja-JP" sz="1200" baseline="30000" dirty="0"/>
              <a:t>141</a:t>
            </a:r>
            <a:r>
              <a:rPr lang="ja-JP" altLang="en-US" sz="1200" dirty="0"/>
              <a:t>。</a:t>
            </a:r>
            <a:r>
              <a:rPr lang="en-US" altLang="ja-JP" sz="1200" baseline="30000" dirty="0"/>
              <a:t> </a:t>
            </a:r>
            <a:r>
              <a:rPr lang="ja-JP" altLang="en-US" sz="1200" dirty="0"/>
              <a:t>更に、以下のことを付け加えたいと思います。即ち、「古典的な</a:t>
            </a:r>
            <a:r>
              <a:rPr lang="en-US" altLang="ja-JP" sz="1200" dirty="0"/>
              <a:t>religious</a:t>
            </a:r>
            <a:r>
              <a:rPr lang="ja-JP" altLang="en-US" sz="1200" dirty="0"/>
              <a:t>書物は、どの様な時代にあっても意味深いものであることが判明します。即ち、新たな地平を開く</a:t>
            </a:r>
            <a:r>
              <a:rPr lang="en-US" altLang="ja-JP" sz="1200" dirty="0"/>
              <a:t>power</a:t>
            </a:r>
            <a:r>
              <a:rPr lang="ja-JP" altLang="en-US" sz="1200" dirty="0"/>
              <a:t>を持ち続け、思考を刺激し、心と感性を磨き、、、。</a:t>
            </a:r>
            <a:r>
              <a:rPr lang="en-US" altLang="ja-JP" sz="1200" dirty="0"/>
              <a:t>religious belief</a:t>
            </a:r>
            <a:r>
              <a:rPr lang="ja-JP" altLang="en-US" sz="1200" dirty="0"/>
              <a:t>によって生まれたというだけでそれらの書物を捨て去ることは、理性的で啓蒙的なことなのでしょうか？」</a:t>
            </a:r>
            <a:r>
              <a:rPr lang="en-US" altLang="ja-JP" sz="1200" baseline="30000" dirty="0"/>
              <a:t>142</a:t>
            </a:r>
            <a:r>
              <a:rPr lang="en-US" altLang="ja-JP" sz="1200" dirty="0"/>
              <a:t> </a:t>
            </a:r>
            <a:r>
              <a:rPr lang="ja-JP" altLang="en-US" sz="1200" dirty="0"/>
              <a:t>　また、倫理原則は抽象世界の中だけで意味があり、どの様な実状況からも切り離されたものだ、と考えるのも単純すぎます。更に、倫理原則は</a:t>
            </a:r>
            <a:r>
              <a:rPr lang="en-US" altLang="ja-JP" sz="1200" dirty="0"/>
              <a:t>religious</a:t>
            </a:r>
            <a:r>
              <a:rPr lang="ja-JP" altLang="en-US" sz="1200" dirty="0"/>
              <a:t>言語で言い表されたものだから、</a:t>
            </a:r>
            <a:r>
              <a:rPr lang="en-US" altLang="ja-JP" sz="1200" dirty="0"/>
              <a:t>public debate</a:t>
            </a:r>
            <a:r>
              <a:rPr lang="ja-JP" altLang="en-US" sz="1200" dirty="0"/>
              <a:t>の中では価値が無いというのも事実ではありません。</a:t>
            </a:r>
            <a:r>
              <a:rPr lang="ja-JP" altLang="en-US" sz="1200" dirty="0">
                <a:solidFill>
                  <a:srgbClr val="FF0000"/>
                </a:solidFill>
              </a:rPr>
              <a:t>理性によってとらえることが</a:t>
            </a:r>
            <a:r>
              <a:rPr lang="en-US" altLang="ja-JP" sz="1200" dirty="0">
                <a:solidFill>
                  <a:srgbClr val="FF0000"/>
                </a:solidFill>
              </a:rPr>
              <a:t>capable</a:t>
            </a:r>
            <a:r>
              <a:rPr lang="ja-JP" altLang="en-US" sz="1200" dirty="0">
                <a:solidFill>
                  <a:srgbClr val="FF0000"/>
                </a:solidFill>
              </a:rPr>
              <a:t>な倫理原則は、（訳補遺：誰かの</a:t>
            </a:r>
            <a:r>
              <a:rPr lang="en-US" altLang="ja-JP" sz="1200" dirty="0">
                <a:solidFill>
                  <a:srgbClr val="FF0000"/>
                </a:solidFill>
              </a:rPr>
              <a:t>rights</a:t>
            </a:r>
            <a:r>
              <a:rPr lang="ja-JP" altLang="en-US" sz="1200" dirty="0">
                <a:solidFill>
                  <a:srgbClr val="FF0000"/>
                </a:solidFill>
              </a:rPr>
              <a:t>、</a:t>
            </a:r>
            <a:r>
              <a:rPr lang="en-US" altLang="ja-JP" sz="1200" dirty="0">
                <a:solidFill>
                  <a:srgbClr val="FF0000"/>
                </a:solidFill>
              </a:rPr>
              <a:t>dignity, person</a:t>
            </a:r>
            <a:r>
              <a:rPr lang="ja-JP" altLang="en-US" sz="1200" dirty="0">
                <a:solidFill>
                  <a:srgbClr val="FF0000"/>
                </a:solidFill>
              </a:rPr>
              <a:t>によってとらえられる倫理原則は）、</a:t>
            </a:r>
            <a:r>
              <a:rPr lang="ja-JP" altLang="en-US" sz="1200" dirty="0"/>
              <a:t>様々な言語によって姿形こそ変わりますが、何時でも再現することが出来ます。勿論、</a:t>
            </a:r>
            <a:r>
              <a:rPr lang="en-US" altLang="ja-JP" sz="1200" dirty="0"/>
              <a:t>religious</a:t>
            </a:r>
            <a:r>
              <a:rPr lang="ja-JP" altLang="en-US" sz="1200" dirty="0"/>
              <a:t>言語でも再現することが出来るのです。</a:t>
            </a:r>
            <a:endParaRPr lang="en-US" altLang="ja-JP" sz="1200" dirty="0"/>
          </a:p>
        </p:txBody>
      </p:sp>
      <p:sp>
        <p:nvSpPr>
          <p:cNvPr id="5" name="スライド番号プレースホルダー 4">
            <a:extLst>
              <a:ext uri="{FF2B5EF4-FFF2-40B4-BE49-F238E27FC236}">
                <a16:creationId xmlns:a16="http://schemas.microsoft.com/office/drawing/2014/main" id="{BECF099A-3AB4-453A-9E0D-9377F65C3E55}"/>
              </a:ext>
            </a:extLst>
          </p:cNvPr>
          <p:cNvSpPr>
            <a:spLocks noGrp="1"/>
          </p:cNvSpPr>
          <p:nvPr>
            <p:ph type="sldNum" sz="quarter" idx="12"/>
          </p:nvPr>
        </p:nvSpPr>
        <p:spPr>
          <a:xfrm>
            <a:off x="7086600" y="6553260"/>
            <a:ext cx="2057400" cy="365125"/>
          </a:xfrm>
        </p:spPr>
        <p:txBody>
          <a:bodyPr/>
          <a:lstStyle/>
          <a:p>
            <a:fld id="{0964516F-A834-419C-8A77-8FB5B980A6CF}" type="slidenum">
              <a:rPr kumimoji="1" lang="ja-JP" altLang="en-US" sz="2000" smtClean="0"/>
              <a:t>3</a:t>
            </a:fld>
            <a:endParaRPr kumimoji="1" lang="ja-JP" altLang="en-US" sz="2000" dirty="0"/>
          </a:p>
        </p:txBody>
      </p:sp>
    </p:spTree>
    <p:extLst>
      <p:ext uri="{BB962C8B-B14F-4D97-AF65-F5344CB8AC3E}">
        <p14:creationId xmlns:p14="http://schemas.microsoft.com/office/powerpoint/2010/main" val="250025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DAEB8-43FE-4E22-9398-58B586F1279A}"/>
              </a:ext>
            </a:extLst>
          </p:cNvPr>
          <p:cNvSpPr>
            <a:spLocks noGrp="1"/>
          </p:cNvSpPr>
          <p:nvPr>
            <p:ph type="title"/>
          </p:nvPr>
        </p:nvSpPr>
        <p:spPr>
          <a:xfrm>
            <a:off x="58723" y="-61217"/>
            <a:ext cx="9026553" cy="624635"/>
          </a:xfrm>
        </p:spPr>
        <p:txBody>
          <a:bodyPr>
            <a:normAutofit fontScale="90000"/>
          </a:bodyPr>
          <a:lstStyle/>
          <a:p>
            <a:pPr algn="ctr"/>
            <a:r>
              <a:rPr lang="ja-JP" altLang="en-US" sz="1800" dirty="0"/>
              <a:t>科学的宗教的を問わず様々な</a:t>
            </a:r>
            <a:r>
              <a:rPr lang="en-US" altLang="ja-JP" sz="1800" dirty="0"/>
              <a:t>ecological movements</a:t>
            </a:r>
            <a:r>
              <a:rPr lang="ja-JP" altLang="en-US" sz="1800" dirty="0"/>
              <a:t>間の、</a:t>
            </a:r>
            <a:r>
              <a:rPr lang="en-US" altLang="ja-JP" sz="1800" dirty="0"/>
              <a:t>open</a:t>
            </a:r>
            <a:r>
              <a:rPr lang="ja-JP" altLang="en-US" sz="1800" dirty="0"/>
              <a:t>で</a:t>
            </a:r>
            <a:r>
              <a:rPr lang="en-US" altLang="ja-JP" sz="1800" dirty="0"/>
              <a:t>respectful </a:t>
            </a:r>
            <a:r>
              <a:rPr lang="ja-JP" altLang="en-US" sz="1800" dirty="0"/>
              <a:t>な対話こそが必要</a:t>
            </a:r>
            <a:br>
              <a:rPr kumimoji="1" lang="en-US" altLang="ja-JP" dirty="0"/>
            </a:br>
            <a:r>
              <a:rPr lang="en-US" altLang="ja-JP" sz="1600" dirty="0">
                <a:hlinkClick r:id="rId3"/>
              </a:rPr>
              <a:t>Laudato Si’ </a:t>
            </a:r>
            <a:r>
              <a:rPr lang="en-US" altLang="ja-JP" sz="1600" dirty="0"/>
              <a:t>200,201</a:t>
            </a:r>
            <a:endParaRPr kumimoji="1" lang="ja-JP" altLang="en-US" sz="1600" dirty="0"/>
          </a:p>
        </p:txBody>
      </p:sp>
      <p:sp>
        <p:nvSpPr>
          <p:cNvPr id="3" name="コンテンツ プレースホルダー 2">
            <a:extLst>
              <a:ext uri="{FF2B5EF4-FFF2-40B4-BE49-F238E27FC236}">
                <a16:creationId xmlns:a16="http://schemas.microsoft.com/office/drawing/2014/main" id="{E90999AD-0BA7-4C8D-8DEE-AB88E8E1D0AC}"/>
              </a:ext>
            </a:extLst>
          </p:cNvPr>
          <p:cNvSpPr>
            <a:spLocks noGrp="1"/>
          </p:cNvSpPr>
          <p:nvPr>
            <p:ph sz="half" idx="1"/>
          </p:nvPr>
        </p:nvSpPr>
        <p:spPr>
          <a:xfrm>
            <a:off x="0" y="488902"/>
            <a:ext cx="4211782" cy="5150059"/>
          </a:xfrm>
        </p:spPr>
        <p:txBody>
          <a:bodyPr>
            <a:noAutofit/>
          </a:bodyPr>
          <a:lstStyle/>
          <a:p>
            <a:pPr marL="0" indent="0" algn="just">
              <a:lnSpc>
                <a:spcPct val="100000"/>
              </a:lnSpc>
              <a:buNone/>
            </a:pPr>
            <a:r>
              <a:rPr lang="en-US" altLang="ja-JP" sz="1200" dirty="0"/>
              <a:t>200. Any technical solution which science claims to offer will be powerless to solve the serious problems of our world if </a:t>
            </a:r>
            <a:r>
              <a:rPr lang="en-US" altLang="ja-JP" sz="1200" dirty="0">
                <a:solidFill>
                  <a:srgbClr val="FF0000"/>
                </a:solidFill>
              </a:rPr>
              <a:t>humanity</a:t>
            </a:r>
            <a:r>
              <a:rPr lang="en-US" altLang="ja-JP" sz="1200" dirty="0"/>
              <a:t> loses its compass, if we lose sight of the great motivations which make it possible for us to live in harmony, to make sacrifices and to treat others well. </a:t>
            </a:r>
            <a:r>
              <a:rPr lang="en-US" altLang="ja-JP" sz="1200" dirty="0">
                <a:solidFill>
                  <a:srgbClr val="FF0000"/>
                </a:solidFill>
              </a:rPr>
              <a:t>Believers</a:t>
            </a:r>
            <a:r>
              <a:rPr lang="en-US" altLang="ja-JP" sz="1200" dirty="0"/>
              <a:t> themselves must constantly feel challenged to live in a way consonant with their faith and not to contradict it by their actions. They need to be encouraged to be ever open to God’s grace and to draw constantly from their deepest </a:t>
            </a:r>
            <a:r>
              <a:rPr lang="en-US" altLang="ja-JP" sz="1200" dirty="0">
                <a:solidFill>
                  <a:srgbClr val="FF0000"/>
                </a:solidFill>
              </a:rPr>
              <a:t>convictions</a:t>
            </a:r>
            <a:r>
              <a:rPr lang="en-US" altLang="ja-JP" sz="1200" dirty="0"/>
              <a:t> about love, justice and peace. If a mistaken understanding of our own principles has at times led us to justify mistreating nature, to exercise tyranny over creation, to engage in war, injustice and acts of violence, </a:t>
            </a:r>
            <a:r>
              <a:rPr lang="en-US" altLang="ja-JP" sz="1200" dirty="0">
                <a:solidFill>
                  <a:srgbClr val="FF0000"/>
                </a:solidFill>
              </a:rPr>
              <a:t>we believers </a:t>
            </a:r>
            <a:r>
              <a:rPr lang="en-US" altLang="ja-JP" sz="1200" dirty="0"/>
              <a:t>should acknowledge that by so doing we were not faithful to the treasures of wisdom which we have been called to protect and preserve. Cultural limitations in different eras often affected the perception of these ethical and spiritual treasures, yet by constantly returning to their sources, religions will be better equipped to respond to today’s needs.</a:t>
            </a:r>
          </a:p>
          <a:p>
            <a:pPr marL="0" indent="0" algn="just">
              <a:lnSpc>
                <a:spcPct val="100000"/>
              </a:lnSpc>
              <a:buNone/>
            </a:pPr>
            <a:r>
              <a:rPr lang="en-US" altLang="ja-JP" sz="1200" dirty="0"/>
              <a:t>201. The majority of people living on our planet profess to be </a:t>
            </a:r>
            <a:r>
              <a:rPr lang="en-US" altLang="ja-JP" sz="1200" dirty="0">
                <a:solidFill>
                  <a:srgbClr val="FF0000"/>
                </a:solidFill>
              </a:rPr>
              <a:t>believers</a:t>
            </a:r>
            <a:r>
              <a:rPr lang="en-US" altLang="ja-JP" sz="1200" dirty="0"/>
              <a:t>. This should spur </a:t>
            </a:r>
            <a:r>
              <a:rPr lang="en-US" altLang="ja-JP" sz="1200" dirty="0">
                <a:solidFill>
                  <a:srgbClr val="FF0000"/>
                </a:solidFill>
              </a:rPr>
              <a:t>religions</a:t>
            </a:r>
            <a:r>
              <a:rPr lang="en-US" altLang="ja-JP" sz="1200" dirty="0"/>
              <a:t> to dialogue among themselves for the sake of protecting nature, defending the poor, and building networks of respect and fraternity. Dialogue among the various </a:t>
            </a:r>
            <a:r>
              <a:rPr lang="en-US" altLang="ja-JP" sz="1200" dirty="0">
                <a:solidFill>
                  <a:srgbClr val="FF0000"/>
                </a:solidFill>
              </a:rPr>
              <a:t>sciences</a:t>
            </a:r>
            <a:r>
              <a:rPr lang="en-US" altLang="ja-JP" sz="1200" dirty="0"/>
              <a:t> is likewise needed, since each can tend to become enclosed in its own language, while specialization leads to a certain isolation and the absolutization of its own field of knowledge. This prevents us from confronting environmental problems effectively. An open and respectful dialogue is also needed between </a:t>
            </a:r>
            <a:r>
              <a:rPr lang="en-US" altLang="ja-JP" sz="1200" dirty="0">
                <a:solidFill>
                  <a:srgbClr val="FF0000"/>
                </a:solidFill>
              </a:rPr>
              <a:t>the</a:t>
            </a:r>
            <a:r>
              <a:rPr lang="en-US" altLang="ja-JP" sz="1200" dirty="0"/>
              <a:t> various ecological movements, among which ideological conflicts are not infrequently encountered.  The gravity of the ecological crisis demands that we all look to the common good, </a:t>
            </a:r>
            <a:r>
              <a:rPr lang="en-US" altLang="ja-JP" sz="1200" dirty="0">
                <a:solidFill>
                  <a:srgbClr val="FF0000"/>
                </a:solidFill>
              </a:rPr>
              <a:t>embarking on a path of dialogue</a:t>
            </a:r>
            <a:r>
              <a:rPr lang="en-US" altLang="ja-JP" sz="1200" dirty="0"/>
              <a:t> which requires patience, self-discipline and generosity, always keeping in mind that “</a:t>
            </a:r>
            <a:r>
              <a:rPr lang="en-US" altLang="ja-JP" sz="1200" dirty="0">
                <a:solidFill>
                  <a:srgbClr val="FF0000"/>
                </a:solidFill>
              </a:rPr>
              <a:t>realities are greater than ideas</a:t>
            </a:r>
            <a:r>
              <a:rPr lang="en-US" altLang="ja-JP" sz="1200" dirty="0"/>
              <a:t>”.</a:t>
            </a:r>
            <a:r>
              <a:rPr lang="en-US" altLang="ja-JP" sz="1200" baseline="30000" dirty="0"/>
              <a:t>143</a:t>
            </a:r>
          </a:p>
        </p:txBody>
      </p:sp>
      <p:sp>
        <p:nvSpPr>
          <p:cNvPr id="4" name="コンテンツ プレースホルダー 3">
            <a:extLst>
              <a:ext uri="{FF2B5EF4-FFF2-40B4-BE49-F238E27FC236}">
                <a16:creationId xmlns:a16="http://schemas.microsoft.com/office/drawing/2014/main" id="{3A77E1B6-7D50-4C85-AB2B-A594355563EC}"/>
              </a:ext>
            </a:extLst>
          </p:cNvPr>
          <p:cNvSpPr>
            <a:spLocks noGrp="1"/>
          </p:cNvSpPr>
          <p:nvPr>
            <p:ph sz="half" idx="2"/>
          </p:nvPr>
        </p:nvSpPr>
        <p:spPr>
          <a:xfrm>
            <a:off x="4182420" y="494971"/>
            <a:ext cx="4932218" cy="4988889"/>
          </a:xfrm>
        </p:spPr>
        <p:txBody>
          <a:bodyPr>
            <a:noAutofit/>
          </a:bodyPr>
          <a:lstStyle/>
          <a:p>
            <a:pPr marL="0" indent="0" algn="just">
              <a:lnSpc>
                <a:spcPct val="110000"/>
              </a:lnSpc>
              <a:spcBef>
                <a:spcPts val="0"/>
              </a:spcBef>
              <a:buNone/>
            </a:pPr>
            <a:r>
              <a:rPr lang="en-US" altLang="ja-JP" sz="1100" dirty="0"/>
              <a:t>200.</a:t>
            </a:r>
            <a:r>
              <a:rPr lang="ja-JP" altLang="en-US" sz="1100" dirty="0"/>
              <a:t>　もしも</a:t>
            </a:r>
            <a:r>
              <a:rPr lang="en-US" altLang="ja-JP" sz="1100" dirty="0">
                <a:solidFill>
                  <a:srgbClr val="FF0000"/>
                </a:solidFill>
              </a:rPr>
              <a:t>humanity</a:t>
            </a:r>
            <a:r>
              <a:rPr lang="ja-JP" altLang="en-US" sz="1100" dirty="0"/>
              <a:t>が自らの羅針盤を失ってしまえば、即ち、私達が</a:t>
            </a:r>
            <a:r>
              <a:rPr lang="en-US" altLang="ja-JP" sz="1100" dirty="0"/>
              <a:t>the great motivations</a:t>
            </a:r>
            <a:r>
              <a:rPr lang="ja-JP" altLang="en-US" sz="1100" dirty="0"/>
              <a:t>を見失い、献身的に他者をもてなし</a:t>
            </a:r>
            <a:r>
              <a:rPr lang="en-US" altLang="ja-JP" sz="1100" dirty="0"/>
              <a:t>harmony</a:t>
            </a:r>
            <a:r>
              <a:rPr lang="ja-JP" altLang="en-US" sz="1100" dirty="0"/>
              <a:t>の中に生きることが出来なくなってしまえば、科学が提供すると主張するどの様な技術的解決策もこの地上世界の深刻な諸問題を解決する力を持たないでしょう。ですから</a:t>
            </a:r>
            <a:r>
              <a:rPr lang="en-US" altLang="ja-JP" sz="1100" dirty="0">
                <a:solidFill>
                  <a:srgbClr val="FF0000"/>
                </a:solidFill>
              </a:rPr>
              <a:t>believers</a:t>
            </a:r>
            <a:r>
              <a:rPr lang="ja-JP" altLang="en-US" sz="1100" dirty="0"/>
              <a:t>は、常に</a:t>
            </a:r>
            <a:r>
              <a:rPr lang="en-US" altLang="ja-JP" sz="1100" dirty="0"/>
              <a:t>challenge</a:t>
            </a:r>
            <a:r>
              <a:rPr lang="ja-JP" altLang="en-US" sz="1100" dirty="0"/>
              <a:t>を受けていると感じているはずです。即ち、自らの</a:t>
            </a:r>
            <a:r>
              <a:rPr lang="en-US" altLang="ja-JP" sz="1100" dirty="0"/>
              <a:t>faith</a:t>
            </a:r>
            <a:r>
              <a:rPr lang="ja-JP" altLang="en-US" sz="1100" dirty="0"/>
              <a:t>に協和音を奏で、行いによってそれに背かないように生きよという</a:t>
            </a:r>
            <a:r>
              <a:rPr lang="en-US" altLang="ja-JP" sz="1100" dirty="0"/>
              <a:t>challenge</a:t>
            </a:r>
            <a:r>
              <a:rPr lang="ja-JP" altLang="en-US" sz="1100" dirty="0"/>
              <a:t>を受けていると感じているはずです。その様な者達は、</a:t>
            </a:r>
            <a:r>
              <a:rPr lang="en-US" altLang="ja-JP" sz="1100" dirty="0"/>
              <a:t>God’s grace</a:t>
            </a:r>
            <a:r>
              <a:rPr lang="ja-JP" altLang="en-US" sz="1100" dirty="0"/>
              <a:t>に対して何時も</a:t>
            </a:r>
            <a:r>
              <a:rPr lang="en-US" altLang="ja-JP" sz="1100" dirty="0"/>
              <a:t>open</a:t>
            </a:r>
            <a:r>
              <a:rPr lang="ja-JP" altLang="en-US" sz="1100" dirty="0"/>
              <a:t>であるように励まされ、</a:t>
            </a:r>
            <a:r>
              <a:rPr lang="en-US" altLang="ja-JP" sz="1100" dirty="0"/>
              <a:t>love, justice and peace</a:t>
            </a:r>
            <a:r>
              <a:rPr lang="ja-JP" altLang="en-US" sz="1100" dirty="0"/>
              <a:t>に関する深い</a:t>
            </a:r>
            <a:r>
              <a:rPr lang="en-US" altLang="ja-JP" sz="1100" dirty="0">
                <a:solidFill>
                  <a:srgbClr val="FF0000"/>
                </a:solidFill>
              </a:rPr>
              <a:t>convictions</a:t>
            </a:r>
            <a:r>
              <a:rPr lang="ja-JP" altLang="en-US" sz="1100" dirty="0"/>
              <a:t>に常に導かれる必要があります。今までもしかしたら、私達は私達自身の</a:t>
            </a:r>
            <a:r>
              <a:rPr lang="en-US" altLang="ja-JP" sz="1100" dirty="0"/>
              <a:t>principles</a:t>
            </a:r>
            <a:r>
              <a:rPr lang="ja-JP" altLang="en-US" sz="1100" dirty="0"/>
              <a:t>をキチンと</a:t>
            </a:r>
            <a:r>
              <a:rPr lang="en-US" altLang="ja-JP" sz="1100" dirty="0"/>
              <a:t>understand</a:t>
            </a:r>
            <a:r>
              <a:rPr lang="ja-JP" altLang="en-US" sz="1100" dirty="0"/>
              <a:t>しなかったために、その結果その時代において、虐待を</a:t>
            </a:r>
            <a:r>
              <a:rPr lang="en-US" altLang="ja-JP" sz="1100" dirty="0"/>
              <a:t>justify</a:t>
            </a:r>
            <a:r>
              <a:rPr lang="ja-JP" altLang="en-US" sz="1100" dirty="0"/>
              <a:t>し、生物に暴虐を加え、戦争や</a:t>
            </a:r>
            <a:r>
              <a:rPr lang="en-US" altLang="ja-JP" sz="1100" dirty="0"/>
              <a:t>injustice</a:t>
            </a:r>
            <a:r>
              <a:rPr lang="ja-JP" altLang="en-US" sz="1100" dirty="0"/>
              <a:t>や暴力行為に加担してしまったことがあったかもしれません。だとすれば</a:t>
            </a:r>
            <a:r>
              <a:rPr lang="ja-JP" altLang="en-US" sz="1100" dirty="0">
                <a:solidFill>
                  <a:srgbClr val="FF0000"/>
                </a:solidFill>
              </a:rPr>
              <a:t>私達</a:t>
            </a:r>
            <a:r>
              <a:rPr lang="en-US" altLang="ja-JP" sz="1100" dirty="0">
                <a:solidFill>
                  <a:srgbClr val="FF0000"/>
                </a:solidFill>
              </a:rPr>
              <a:t>believers</a:t>
            </a:r>
            <a:r>
              <a:rPr lang="ja-JP" altLang="en-US" sz="1100" dirty="0"/>
              <a:t>は、次のことをシッカリと認識しておかなければなりません。即ち、私達が守り維持するようにと召命されている</a:t>
            </a:r>
            <a:r>
              <a:rPr lang="en-US" altLang="ja-JP" sz="1100" dirty="0"/>
              <a:t>wisdom</a:t>
            </a:r>
            <a:r>
              <a:rPr lang="ja-JP" altLang="en-US" sz="1100" dirty="0"/>
              <a:t>の宝に対して</a:t>
            </a:r>
            <a:r>
              <a:rPr lang="en-US" altLang="ja-JP" sz="1100" dirty="0"/>
              <a:t>faithful</a:t>
            </a:r>
            <a:r>
              <a:rPr lang="ja-JP" altLang="en-US" sz="1100" dirty="0"/>
              <a:t>でなかったからこそ、その様な過ちを冒してしまったのだと、シッカリと認識しておかなければなりません。様々な時代における文化的制限はしばしば、この様に倫理的・霊性的宝を知覚することに悪影響を及ぼすことがあります（訳注：</a:t>
            </a:r>
            <a:r>
              <a:rPr lang="ja-JP" altLang="en-US" sz="1100" dirty="0">
                <a:hlinkClick r:id="rId4"/>
              </a:rPr>
              <a:t>社会構造による罪</a:t>
            </a:r>
            <a:r>
              <a:rPr lang="ja-JP" altLang="en-US" sz="1100" dirty="0"/>
              <a:t>）。しかしながらその源泉に常に立ち返ることによって、</a:t>
            </a:r>
            <a:r>
              <a:rPr lang="en-US" altLang="ja-JP" sz="1100" dirty="0"/>
              <a:t>religions</a:t>
            </a:r>
            <a:r>
              <a:rPr lang="ja-JP" altLang="en-US" sz="1100" dirty="0"/>
              <a:t>は装備を調（ととの）えて、今日的</a:t>
            </a:r>
            <a:r>
              <a:rPr lang="en-US" altLang="ja-JP" sz="1100" dirty="0"/>
              <a:t>needs</a:t>
            </a:r>
            <a:r>
              <a:rPr lang="ja-JP" altLang="en-US" sz="1100" dirty="0"/>
              <a:t>に</a:t>
            </a:r>
            <a:r>
              <a:rPr lang="en-US" altLang="ja-JP" sz="1100" dirty="0"/>
              <a:t>respond</a:t>
            </a:r>
            <a:r>
              <a:rPr lang="ja-JP" altLang="en-US" sz="1100" dirty="0"/>
              <a:t>していくことができるのです。</a:t>
            </a:r>
            <a:endParaRPr lang="en-US" altLang="ja-JP" sz="1100" dirty="0"/>
          </a:p>
          <a:p>
            <a:pPr marL="0" indent="0" algn="just">
              <a:lnSpc>
                <a:spcPct val="110000"/>
              </a:lnSpc>
              <a:spcBef>
                <a:spcPts val="0"/>
              </a:spcBef>
              <a:buNone/>
            </a:pPr>
            <a:endParaRPr lang="en-US" altLang="ja-JP" sz="800" dirty="0"/>
          </a:p>
          <a:p>
            <a:pPr marL="0" indent="0" algn="just">
              <a:lnSpc>
                <a:spcPct val="110000"/>
              </a:lnSpc>
              <a:spcBef>
                <a:spcPts val="0"/>
              </a:spcBef>
              <a:buNone/>
            </a:pPr>
            <a:r>
              <a:rPr lang="en-US" altLang="ja-JP" sz="1100" dirty="0"/>
              <a:t>201</a:t>
            </a:r>
            <a:r>
              <a:rPr lang="ja-JP" altLang="en-US" sz="1100" dirty="0"/>
              <a:t>．今日、この惑星に暮らす</a:t>
            </a:r>
            <a:r>
              <a:rPr lang="en-US" altLang="ja-JP" sz="1100" dirty="0"/>
              <a:t>people</a:t>
            </a:r>
            <a:r>
              <a:rPr lang="ja-JP" altLang="en-US" sz="1100" dirty="0"/>
              <a:t>の大多数が、自分達は</a:t>
            </a:r>
            <a:r>
              <a:rPr lang="en-US" altLang="ja-JP" sz="1100" dirty="0">
                <a:solidFill>
                  <a:srgbClr val="FF0000"/>
                </a:solidFill>
              </a:rPr>
              <a:t>believers</a:t>
            </a:r>
            <a:r>
              <a:rPr lang="ja-JP" altLang="en-US" sz="1100" dirty="0"/>
              <a:t>であると明言しています。であれば</a:t>
            </a:r>
            <a:r>
              <a:rPr lang="en-US" altLang="ja-JP" sz="1100" dirty="0">
                <a:solidFill>
                  <a:srgbClr val="FF0000"/>
                </a:solidFill>
              </a:rPr>
              <a:t>religions</a:t>
            </a:r>
            <a:r>
              <a:rPr lang="ja-JP" altLang="en-US" sz="1100" dirty="0"/>
              <a:t>は、拍車をかけて次のことに取り組まなければなりません。即ち、</a:t>
            </a:r>
            <a:r>
              <a:rPr lang="en-US" altLang="ja-JP" sz="1100" dirty="0"/>
              <a:t>religions</a:t>
            </a:r>
            <a:r>
              <a:rPr lang="ja-JP" altLang="en-US" sz="1100" dirty="0"/>
              <a:t>間で対話を重ね、自然を保護し、困窮者を守り、尊敬と友愛の</a:t>
            </a:r>
            <a:r>
              <a:rPr lang="en-US" altLang="ja-JP" sz="1100" dirty="0"/>
              <a:t>networks</a:t>
            </a:r>
            <a:r>
              <a:rPr lang="ja-JP" altLang="en-US" sz="1100" dirty="0"/>
              <a:t>を構築することに拍車をかけて取り組まなければなりません。同様に、様々な</a:t>
            </a:r>
            <a:r>
              <a:rPr lang="en-US" altLang="ja-JP" sz="1100" dirty="0">
                <a:solidFill>
                  <a:srgbClr val="FF0000"/>
                </a:solidFill>
              </a:rPr>
              <a:t>sciences</a:t>
            </a:r>
            <a:r>
              <a:rPr lang="ja-JP" altLang="en-US" sz="1100" dirty="0"/>
              <a:t>間の対話も必要です。なぜならば各</a:t>
            </a:r>
            <a:r>
              <a:rPr lang="en-US" altLang="ja-JP" sz="1100" dirty="0"/>
              <a:t>science</a:t>
            </a:r>
            <a:r>
              <a:rPr lang="ja-JP" altLang="en-US" sz="1100" dirty="0"/>
              <a:t>は、専門化が進むにつれ或る種の隔絶が起こりその専門知識の絶対化が進行します。そうした中で、自分達の言語の中に閉じこもりがちになるからです。こうなると私達は、環境問題に効果的に向き合うことが出来なくなります。更にいえば、</a:t>
            </a:r>
            <a:r>
              <a:rPr lang="ja-JP" altLang="en-US" sz="1100" dirty="0">
                <a:solidFill>
                  <a:srgbClr val="FF0000"/>
                </a:solidFill>
              </a:rPr>
              <a:t>科学的宗教的を問わず（訳注：</a:t>
            </a:r>
            <a:r>
              <a:rPr lang="en-US" altLang="ja-JP" sz="1100" dirty="0">
                <a:solidFill>
                  <a:srgbClr val="FF0000"/>
                </a:solidFill>
              </a:rPr>
              <a:t>the</a:t>
            </a:r>
            <a:r>
              <a:rPr lang="ja-JP" altLang="en-US" sz="1100" dirty="0">
                <a:solidFill>
                  <a:srgbClr val="FF0000"/>
                </a:solidFill>
              </a:rPr>
              <a:t>を訳出。）</a:t>
            </a:r>
            <a:r>
              <a:rPr lang="ja-JP" altLang="en-US" sz="1100" dirty="0"/>
              <a:t>様々な</a:t>
            </a:r>
            <a:r>
              <a:rPr lang="en-US" altLang="ja-JP" sz="1100" dirty="0"/>
              <a:t>ecological movements</a:t>
            </a:r>
            <a:r>
              <a:rPr lang="ja-JP" altLang="en-US" sz="1100" dirty="0"/>
              <a:t>間の、</a:t>
            </a:r>
            <a:r>
              <a:rPr lang="en-US" altLang="ja-JP" sz="1100" dirty="0"/>
              <a:t>open</a:t>
            </a:r>
            <a:r>
              <a:rPr lang="ja-JP" altLang="en-US" sz="1100" dirty="0"/>
              <a:t>で</a:t>
            </a:r>
            <a:r>
              <a:rPr lang="en-US" altLang="ja-JP" sz="1100" dirty="0"/>
              <a:t>respectful </a:t>
            </a:r>
            <a:r>
              <a:rPr lang="ja-JP" altLang="en-US" sz="1100" dirty="0"/>
              <a:t>な対話こそが必要なのです。なぜならば、そこではイデオロギーの対立に少なからず遭遇するからです。今回の</a:t>
            </a:r>
            <a:r>
              <a:rPr lang="en-US" altLang="ja-JP" sz="1100" dirty="0"/>
              <a:t>ecological crisis</a:t>
            </a:r>
            <a:r>
              <a:rPr lang="ja-JP" altLang="en-US" sz="1100" dirty="0"/>
              <a:t>はとても深刻です。従って、私達（訳補遺：</a:t>
            </a:r>
            <a:r>
              <a:rPr lang="en-US" altLang="ja-JP" sz="1100" dirty="0"/>
              <a:t>believers</a:t>
            </a:r>
            <a:r>
              <a:rPr lang="ja-JP" altLang="en-US" sz="1100" dirty="0"/>
              <a:t>）全員が共通善に心を向けつつ、辛抱強く、自己鍛錬を行いながらもおおらかに、対話の行程に乗り出すことが不可欠となります。そして常に念頭に「</a:t>
            </a:r>
            <a:r>
              <a:rPr lang="en-US" altLang="ja-JP" sz="1100" dirty="0"/>
              <a:t>realities are greater than ideas</a:t>
            </a:r>
            <a:r>
              <a:rPr lang="ja-JP" altLang="en-US" sz="1100" dirty="0"/>
              <a:t>」</a:t>
            </a:r>
            <a:r>
              <a:rPr lang="en-US" altLang="ja-JP" sz="1100" baseline="30000" dirty="0"/>
              <a:t> 143</a:t>
            </a:r>
            <a:r>
              <a:rPr lang="ja-JP" altLang="en-US" sz="1100" dirty="0"/>
              <a:t> を置くことが不可欠となります。</a:t>
            </a:r>
            <a:endParaRPr lang="en-US" altLang="ja-JP" sz="1100" dirty="0"/>
          </a:p>
          <a:p>
            <a:pPr marL="0" indent="0" algn="just">
              <a:lnSpc>
                <a:spcPct val="110000"/>
              </a:lnSpc>
              <a:spcBef>
                <a:spcPts val="0"/>
              </a:spcBef>
              <a:buNone/>
            </a:pPr>
            <a:r>
              <a:rPr lang="ja-JP" altLang="en-US" sz="1100" baseline="30000" dirty="0"/>
              <a:t>　　　</a:t>
            </a:r>
            <a:endParaRPr lang="en-US" altLang="ja-JP" sz="1100" baseline="30000" dirty="0"/>
          </a:p>
          <a:p>
            <a:pPr marL="0" indent="0" algn="just">
              <a:lnSpc>
                <a:spcPct val="110000"/>
              </a:lnSpc>
              <a:spcBef>
                <a:spcPts val="0"/>
              </a:spcBef>
              <a:buNone/>
            </a:pPr>
            <a:r>
              <a:rPr lang="en-US" altLang="ja-JP" sz="1100" baseline="30000" dirty="0"/>
              <a:t>143</a:t>
            </a:r>
            <a:r>
              <a:rPr lang="ja-JP" altLang="en-US" sz="1100" dirty="0"/>
              <a:t>：教皇フランシスコ使徒的勧告</a:t>
            </a:r>
            <a:r>
              <a:rPr lang="en-US" altLang="ja-JP" sz="1100" dirty="0"/>
              <a:t>『</a:t>
            </a:r>
            <a:r>
              <a:rPr lang="ja-JP" altLang="en-US" sz="1100" dirty="0"/>
              <a:t>福音の喜び</a:t>
            </a:r>
            <a:r>
              <a:rPr lang="en-US" altLang="ja-JP" sz="1100" dirty="0"/>
              <a:t>』</a:t>
            </a:r>
            <a:r>
              <a:rPr lang="ja-JP" altLang="en-US" sz="1100" dirty="0"/>
              <a:t>、</a:t>
            </a:r>
            <a:r>
              <a:rPr lang="en-US" altLang="ja-JP" sz="1100" dirty="0"/>
              <a:t>231</a:t>
            </a:r>
          </a:p>
        </p:txBody>
      </p:sp>
      <p:sp>
        <p:nvSpPr>
          <p:cNvPr id="5" name="スライド番号プレースホルダー 4">
            <a:extLst>
              <a:ext uri="{FF2B5EF4-FFF2-40B4-BE49-F238E27FC236}">
                <a16:creationId xmlns:a16="http://schemas.microsoft.com/office/drawing/2014/main" id="{BECF099A-3AB4-453A-9E0D-9377F65C3E55}"/>
              </a:ext>
            </a:extLst>
          </p:cNvPr>
          <p:cNvSpPr>
            <a:spLocks noGrp="1"/>
          </p:cNvSpPr>
          <p:nvPr>
            <p:ph type="sldNum" sz="quarter" idx="12"/>
          </p:nvPr>
        </p:nvSpPr>
        <p:spPr>
          <a:xfrm>
            <a:off x="7086600" y="6553260"/>
            <a:ext cx="2057400" cy="365125"/>
          </a:xfrm>
        </p:spPr>
        <p:txBody>
          <a:bodyPr/>
          <a:lstStyle/>
          <a:p>
            <a:fld id="{0964516F-A834-419C-8A77-8FB5B980A6CF}" type="slidenum">
              <a:rPr kumimoji="1" lang="ja-JP" altLang="en-US" sz="2000" smtClean="0"/>
              <a:t>4</a:t>
            </a:fld>
            <a:endParaRPr kumimoji="1" lang="ja-JP" altLang="en-US" sz="2000" dirty="0"/>
          </a:p>
        </p:txBody>
      </p:sp>
    </p:spTree>
    <p:extLst>
      <p:ext uri="{BB962C8B-B14F-4D97-AF65-F5344CB8AC3E}">
        <p14:creationId xmlns:p14="http://schemas.microsoft.com/office/powerpoint/2010/main" val="24649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28F939-0B9E-4EB7-B022-6584C77CC336}"/>
              </a:ext>
            </a:extLst>
          </p:cNvPr>
          <p:cNvSpPr>
            <a:spLocks noGrp="1"/>
          </p:cNvSpPr>
          <p:nvPr>
            <p:ph type="title"/>
          </p:nvPr>
        </p:nvSpPr>
        <p:spPr>
          <a:xfrm>
            <a:off x="637359" y="40382"/>
            <a:ext cx="7886700" cy="1002120"/>
          </a:xfrm>
        </p:spPr>
        <p:txBody>
          <a:bodyPr>
            <a:normAutofit fontScale="90000"/>
          </a:bodyPr>
          <a:lstStyle/>
          <a:p>
            <a:pPr marL="0" marR="0" lvl="0" indent="0" algn="ctr" defTabSz="914400" rtl="0" eaLnBrk="1" fontAlgn="auto" latinLnBrk="0" hangingPunct="1">
              <a:lnSpc>
                <a:spcPct val="100000"/>
              </a:lnSpc>
              <a:spcBef>
                <a:spcPts val="0"/>
              </a:spcBef>
              <a:spcAft>
                <a:spcPts val="0"/>
              </a:spcAft>
              <a:tabLst/>
              <a:defRPr/>
            </a:pPr>
            <a:r>
              <a:rPr lang="en-US" altLang="ja-JP" sz="3600" dirty="0"/>
              <a:t>religions in dialogue with science</a:t>
            </a:r>
            <a:br>
              <a:rPr kumimoji="1" lang="en-US" altLang="ja-JP" sz="16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br>
            <a:r>
              <a:rPr kumimoji="1" lang="ja-JP" altLang="en-US" sz="16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何を意図して、フランシスコ教皇はこのタイトルをつけたのだろうか？</a:t>
            </a:r>
            <a:br>
              <a:rPr kumimoji="1" lang="en-US" altLang="ja-JP" sz="16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br>
            <a:r>
              <a:rPr kumimoji="1" lang="ja-JP" altLang="en-US" sz="11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（私の推察を以下に述べます。皆さんはどう思いますか。）</a:t>
            </a:r>
            <a:endParaRPr kumimoji="1" lang="ja-JP" altLang="en-US" dirty="0"/>
          </a:p>
        </p:txBody>
      </p:sp>
      <p:sp>
        <p:nvSpPr>
          <p:cNvPr id="6" name="コンテンツ プレースホルダー 5">
            <a:extLst>
              <a:ext uri="{FF2B5EF4-FFF2-40B4-BE49-F238E27FC236}">
                <a16:creationId xmlns:a16="http://schemas.microsoft.com/office/drawing/2014/main" id="{CDF5A7ED-BDD9-45DA-AF4C-41BEE04C1348}"/>
              </a:ext>
            </a:extLst>
          </p:cNvPr>
          <p:cNvSpPr>
            <a:spLocks noGrp="1"/>
          </p:cNvSpPr>
          <p:nvPr>
            <p:ph idx="1"/>
          </p:nvPr>
        </p:nvSpPr>
        <p:spPr>
          <a:xfrm>
            <a:off x="339635" y="1288774"/>
            <a:ext cx="8482148" cy="1245420"/>
          </a:xfrm>
        </p:spPr>
        <p:txBody>
          <a:bodyPr>
            <a:normAutofit fontScale="70000" lnSpcReduction="20000"/>
          </a:bodyPr>
          <a:lstStyle/>
          <a:p>
            <a:r>
              <a:rPr lang="en-US" altLang="ja-JP" dirty="0"/>
              <a:t>with</a:t>
            </a:r>
            <a:r>
              <a:rPr lang="ja-JP" altLang="en-US" dirty="0"/>
              <a:t>を、</a:t>
            </a:r>
            <a:r>
              <a:rPr lang="en-US" altLang="ja-JP" dirty="0"/>
              <a:t>｢</a:t>
            </a:r>
            <a:r>
              <a:rPr lang="ja-JP" altLang="en-US" dirty="0"/>
              <a:t>と</a:t>
            </a:r>
            <a:r>
              <a:rPr lang="en-US" altLang="ja-JP" dirty="0"/>
              <a:t>｣</a:t>
            </a:r>
            <a:r>
              <a:rPr lang="ja-JP" altLang="en-US"/>
              <a:t>ではなく</a:t>
            </a:r>
            <a:r>
              <a:rPr lang="en-US" altLang="ja-JP" dirty="0"/>
              <a:t>｢</a:t>
            </a:r>
            <a:r>
              <a:rPr lang="ja-JP" altLang="en-US" dirty="0">
                <a:solidFill>
                  <a:srgbClr val="FF0000"/>
                </a:solidFill>
              </a:rPr>
              <a:t>ナニナニを使って</a:t>
            </a:r>
            <a:r>
              <a:rPr lang="ja-JP" altLang="en-US" dirty="0"/>
              <a:t>」と和訳してみたらどうだろうか</a:t>
            </a:r>
            <a:r>
              <a:rPr lang="en-US" altLang="ja-JP" dirty="0"/>
              <a:t>…</a:t>
            </a:r>
            <a:r>
              <a:rPr lang="ja-JP" altLang="en-US" dirty="0"/>
              <a:t>。</a:t>
            </a:r>
            <a:endParaRPr lang="en-US" altLang="ja-JP" dirty="0"/>
          </a:p>
          <a:p>
            <a:r>
              <a:rPr lang="ja-JP" altLang="en-US" dirty="0"/>
              <a:t>そうすると、「</a:t>
            </a:r>
            <a:r>
              <a:rPr lang="ja-JP" altLang="en-US" dirty="0">
                <a:solidFill>
                  <a:srgbClr val="FF0000"/>
                </a:solidFill>
              </a:rPr>
              <a:t>科学という言葉を使って対話する諸宗教</a:t>
            </a:r>
            <a:r>
              <a:rPr lang="ja-JP" altLang="en-US" dirty="0"/>
              <a:t>」と和訳できる。</a:t>
            </a:r>
            <a:endParaRPr lang="en-US" altLang="ja-JP" dirty="0"/>
          </a:p>
          <a:p>
            <a:r>
              <a:rPr lang="ja-JP" altLang="en-US" dirty="0"/>
              <a:t>「科学という言葉で対話し、諸宗教は一つになって事に当たれ」と教皇は言いたいのでは</a:t>
            </a:r>
            <a:r>
              <a:rPr lang="en-US" altLang="ja-JP" dirty="0"/>
              <a:t>…</a:t>
            </a:r>
            <a:r>
              <a:rPr lang="ja-JP" altLang="en-US" dirty="0"/>
              <a:t>。</a:t>
            </a:r>
          </a:p>
        </p:txBody>
      </p:sp>
      <p:sp>
        <p:nvSpPr>
          <p:cNvPr id="5" name="スライド番号プレースホルダー 4">
            <a:extLst>
              <a:ext uri="{FF2B5EF4-FFF2-40B4-BE49-F238E27FC236}">
                <a16:creationId xmlns:a16="http://schemas.microsoft.com/office/drawing/2014/main" id="{4DC54B66-D9B0-485C-82FD-4ED6C17974A3}"/>
              </a:ext>
            </a:extLst>
          </p:cNvPr>
          <p:cNvSpPr>
            <a:spLocks noGrp="1"/>
          </p:cNvSpPr>
          <p:nvPr>
            <p:ph type="sldNum" sz="quarter" idx="12"/>
          </p:nvPr>
        </p:nvSpPr>
        <p:spPr/>
        <p:txBody>
          <a:bodyPr/>
          <a:lstStyle/>
          <a:p>
            <a:fld id="{0964516F-A834-419C-8A77-8FB5B980A6CF}" type="slidenum">
              <a:rPr kumimoji="1" lang="ja-JP" altLang="en-US" smtClean="0"/>
              <a:t>5</a:t>
            </a:fld>
            <a:endParaRPr kumimoji="1" lang="ja-JP" altLang="en-US"/>
          </a:p>
        </p:txBody>
      </p:sp>
      <p:pic>
        <p:nvPicPr>
          <p:cNvPr id="2050" name="Picture 2">
            <a:extLst>
              <a:ext uri="{FF2B5EF4-FFF2-40B4-BE49-F238E27FC236}">
                <a16:creationId xmlns:a16="http://schemas.microsoft.com/office/drawing/2014/main" id="{AC2B1C8C-2AE3-4F16-B309-79544AD42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863" y="2673531"/>
            <a:ext cx="5460274" cy="3643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7032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12357</TotalTime>
  <Words>2729</Words>
  <Application>Microsoft Office PowerPoint</Application>
  <PresentationFormat>画面に合わせる (4:3)</PresentationFormat>
  <Paragraphs>47</Paragraphs>
  <Slides>5</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5</vt:i4>
      </vt:variant>
    </vt:vector>
  </HeadingPairs>
  <TitlesOfParts>
    <vt:vector size="12" baseType="lpstr">
      <vt:lpstr>游ゴシック</vt:lpstr>
      <vt:lpstr>游ゴシック Light</vt:lpstr>
      <vt:lpstr>Arial</vt:lpstr>
      <vt:lpstr>Calibri</vt:lpstr>
      <vt:lpstr>Calibri Light</vt:lpstr>
      <vt:lpstr>Office テーマ</vt:lpstr>
      <vt:lpstr>1_Office テーマ</vt:lpstr>
      <vt:lpstr>真生会館 学び合いの会 分科会 教皇フランシスコの思想 　 Laudato Si’ 第五章のV節タイトル： religions in dialogue with science  </vt:lpstr>
      <vt:lpstr>God-given talentsを発揮するのをとめてはならない。しかし… Laudato Si’ 131, 132 </vt:lpstr>
      <vt:lpstr>理性によってとらえることがcapableな倫理原則は、  religious言語でも再現することが出来る。 Laudato Si’ 199 </vt:lpstr>
      <vt:lpstr>科学的宗教的を問わず様々なecological movements間の、openでrespectful な対話こそが必要 Laudato Si’ 200,201</vt:lpstr>
      <vt:lpstr>religions in dialogue with science 何を意図して、フランシスコ教皇はこのタイトルをつけたのだろうか？ （私の推察を以下に述べます。皆さんはどう思いますか。）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Building bridges between  peoples and individuals   　その2：bridges一つ一つの解説</dc:title>
  <dc:creator>Saito Jun</dc:creator>
  <cp:lastModifiedBy>Saito Jun</cp:lastModifiedBy>
  <cp:revision>213</cp:revision>
  <dcterms:created xsi:type="dcterms:W3CDTF">2020-05-05T00:21:00Z</dcterms:created>
  <dcterms:modified xsi:type="dcterms:W3CDTF">2020-09-17T06:26:25Z</dcterms:modified>
</cp:coreProperties>
</file>